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83" r:id="rId4"/>
    <p:sldId id="271" r:id="rId5"/>
    <p:sldId id="272" r:id="rId6"/>
    <p:sldId id="273" r:id="rId7"/>
    <p:sldId id="274" r:id="rId8"/>
    <p:sldId id="275" r:id="rId9"/>
    <p:sldId id="267" r:id="rId10"/>
    <p:sldId id="268" r:id="rId11"/>
    <p:sldId id="281" r:id="rId12"/>
    <p:sldId id="276" r:id="rId13"/>
    <p:sldId id="282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F2868-3B8C-413F-84B2-F7F8067C5DCA}" v="5" dt="2026-06-17T12:34:34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7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i McDonald" userId="8b1b97fdd794ee64" providerId="LiveId" clId="{431357EE-B8D9-4E42-BD7F-BA64AE476F0B}"/>
    <pc:docChg chg="undo custSel modSld">
      <pc:chgData name="Sarai McDonald" userId="8b1b97fdd794ee64" providerId="LiveId" clId="{431357EE-B8D9-4E42-BD7F-BA64AE476F0B}" dt="2026-06-17T12:35:16.043" v="38" actId="403"/>
      <pc:docMkLst>
        <pc:docMk/>
      </pc:docMkLst>
      <pc:sldChg chg="modSp mod">
        <pc:chgData name="Sarai McDonald" userId="8b1b97fdd794ee64" providerId="LiveId" clId="{431357EE-B8D9-4E42-BD7F-BA64AE476F0B}" dt="2026-06-17T12:33:01.094" v="3" actId="6549"/>
        <pc:sldMkLst>
          <pc:docMk/>
          <pc:sldMk cId="3261339671" sldId="267"/>
        </pc:sldMkLst>
        <pc:spChg chg="mod">
          <ac:chgData name="Sarai McDonald" userId="8b1b97fdd794ee64" providerId="LiveId" clId="{431357EE-B8D9-4E42-BD7F-BA64AE476F0B}" dt="2026-06-17T12:33:01.094" v="3" actId="6549"/>
          <ac:spMkLst>
            <pc:docMk/>
            <pc:sldMk cId="3261339671" sldId="267"/>
            <ac:spMk id="4" creationId="{45EF2E1A-59A7-65A3-5D0F-05245799D6CF}"/>
          </ac:spMkLst>
        </pc:spChg>
      </pc:sldChg>
      <pc:sldChg chg="modSp mod">
        <pc:chgData name="Sarai McDonald" userId="8b1b97fdd794ee64" providerId="LiveId" clId="{431357EE-B8D9-4E42-BD7F-BA64AE476F0B}" dt="2026-06-17T12:32:56.323" v="2" actId="6549"/>
        <pc:sldMkLst>
          <pc:docMk/>
          <pc:sldMk cId="1211333383" sldId="273"/>
        </pc:sldMkLst>
        <pc:spChg chg="mod">
          <ac:chgData name="Sarai McDonald" userId="8b1b97fdd794ee64" providerId="LiveId" clId="{431357EE-B8D9-4E42-BD7F-BA64AE476F0B}" dt="2026-06-17T12:32:56.323" v="2" actId="6549"/>
          <ac:spMkLst>
            <pc:docMk/>
            <pc:sldMk cId="1211333383" sldId="273"/>
            <ac:spMk id="4" creationId="{B379CAF9-BA38-9BB6-413E-75D3BC429BB4}"/>
          </ac:spMkLst>
        </pc:spChg>
      </pc:sldChg>
      <pc:sldChg chg="modSp mod">
        <pc:chgData name="Sarai McDonald" userId="8b1b97fdd794ee64" providerId="LiveId" clId="{431357EE-B8D9-4E42-BD7F-BA64AE476F0B}" dt="2026-06-17T12:34:11.723" v="33" actId="20577"/>
        <pc:sldMkLst>
          <pc:docMk/>
          <pc:sldMk cId="2748595193" sldId="277"/>
        </pc:sldMkLst>
        <pc:spChg chg="mod">
          <ac:chgData name="Sarai McDonald" userId="8b1b97fdd794ee64" providerId="LiveId" clId="{431357EE-B8D9-4E42-BD7F-BA64AE476F0B}" dt="2026-06-17T12:34:11.723" v="33" actId="20577"/>
          <ac:spMkLst>
            <pc:docMk/>
            <pc:sldMk cId="2748595193" sldId="277"/>
            <ac:spMk id="14" creationId="{5ABA14BC-A414-C3D2-7948-D872E3AB8542}"/>
          </ac:spMkLst>
        </pc:spChg>
      </pc:sldChg>
      <pc:sldChg chg="modSp">
        <pc:chgData name="Sarai McDonald" userId="8b1b97fdd794ee64" providerId="LiveId" clId="{431357EE-B8D9-4E42-BD7F-BA64AE476F0B}" dt="2026-06-17T12:34:23.349" v="34"/>
        <pc:sldMkLst>
          <pc:docMk/>
          <pc:sldMk cId="3617766415" sldId="278"/>
        </pc:sldMkLst>
        <pc:spChg chg="mod">
          <ac:chgData name="Sarai McDonald" userId="8b1b97fdd794ee64" providerId="LiveId" clId="{431357EE-B8D9-4E42-BD7F-BA64AE476F0B}" dt="2026-06-17T12:34:23.349" v="34"/>
          <ac:spMkLst>
            <pc:docMk/>
            <pc:sldMk cId="3617766415" sldId="278"/>
            <ac:spMk id="21" creationId="{7E64F02F-EF09-5996-92DC-C5B5A3BD0E42}"/>
          </ac:spMkLst>
        </pc:spChg>
      </pc:sldChg>
      <pc:sldChg chg="modSp">
        <pc:chgData name="Sarai McDonald" userId="8b1b97fdd794ee64" providerId="LiveId" clId="{431357EE-B8D9-4E42-BD7F-BA64AE476F0B}" dt="2026-06-17T12:34:27.121" v="35"/>
        <pc:sldMkLst>
          <pc:docMk/>
          <pc:sldMk cId="4266469774" sldId="279"/>
        </pc:sldMkLst>
        <pc:spChg chg="mod">
          <ac:chgData name="Sarai McDonald" userId="8b1b97fdd794ee64" providerId="LiveId" clId="{431357EE-B8D9-4E42-BD7F-BA64AE476F0B}" dt="2026-06-17T12:34:27.121" v="35"/>
          <ac:spMkLst>
            <pc:docMk/>
            <pc:sldMk cId="4266469774" sldId="279"/>
            <ac:spMk id="20" creationId="{6DEDDC25-4877-3495-68DB-1A80BE8863E3}"/>
          </ac:spMkLst>
        </pc:spChg>
      </pc:sldChg>
      <pc:sldChg chg="modSp">
        <pc:chgData name="Sarai McDonald" userId="8b1b97fdd794ee64" providerId="LiveId" clId="{431357EE-B8D9-4E42-BD7F-BA64AE476F0B}" dt="2026-06-17T12:34:34.151" v="37"/>
        <pc:sldMkLst>
          <pc:docMk/>
          <pc:sldMk cId="3177984021" sldId="280"/>
        </pc:sldMkLst>
        <pc:spChg chg="mod">
          <ac:chgData name="Sarai McDonald" userId="8b1b97fdd794ee64" providerId="LiveId" clId="{431357EE-B8D9-4E42-BD7F-BA64AE476F0B}" dt="2026-06-17T12:34:34.151" v="37"/>
          <ac:spMkLst>
            <pc:docMk/>
            <pc:sldMk cId="3177984021" sldId="280"/>
            <ac:spMk id="15" creationId="{EDC76EA8-0C39-6D2F-5F23-1FBC7AF8B9AC}"/>
          </ac:spMkLst>
        </pc:spChg>
      </pc:sldChg>
      <pc:sldChg chg="modSp mod">
        <pc:chgData name="Sarai McDonald" userId="8b1b97fdd794ee64" providerId="LiveId" clId="{431357EE-B8D9-4E42-BD7F-BA64AE476F0B}" dt="2026-06-17T12:33:29.604" v="4" actId="20577"/>
        <pc:sldMkLst>
          <pc:docMk/>
          <pc:sldMk cId="3733522894" sldId="281"/>
        </pc:sldMkLst>
        <pc:spChg chg="mod">
          <ac:chgData name="Sarai McDonald" userId="8b1b97fdd794ee64" providerId="LiveId" clId="{431357EE-B8D9-4E42-BD7F-BA64AE476F0B}" dt="2026-06-17T12:33:29.604" v="4" actId="20577"/>
          <ac:spMkLst>
            <pc:docMk/>
            <pc:sldMk cId="3733522894" sldId="281"/>
            <ac:spMk id="13" creationId="{97B9AA8C-340E-24E1-7D30-BC0F4C694F53}"/>
          </ac:spMkLst>
        </pc:spChg>
      </pc:sldChg>
      <pc:sldChg chg="modSp mod">
        <pc:chgData name="Sarai McDonald" userId="8b1b97fdd794ee64" providerId="LiveId" clId="{431357EE-B8D9-4E42-BD7F-BA64AE476F0B}" dt="2026-06-17T12:35:16.043" v="38" actId="403"/>
        <pc:sldMkLst>
          <pc:docMk/>
          <pc:sldMk cId="175757474" sldId="282"/>
        </pc:sldMkLst>
        <pc:spChg chg="mod">
          <ac:chgData name="Sarai McDonald" userId="8b1b97fdd794ee64" providerId="LiveId" clId="{431357EE-B8D9-4E42-BD7F-BA64AE476F0B}" dt="2026-06-17T12:35:16.043" v="38" actId="403"/>
          <ac:spMkLst>
            <pc:docMk/>
            <pc:sldMk cId="175757474" sldId="282"/>
            <ac:spMk id="4" creationId="{08899B92-5C7E-F6FF-89C1-FBA61A4201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2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8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6514-B479-40D1-BBA2-71521C35B318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mea01.safelinks.protection.outlook.com/?url=https%3A%2F%2Fwww.frenchtoast.com%2Fsize-chart&amp;data=05%7C02%7C%7Ca105295363f04a3bbe1508dc8bc28f71%7C84df9e7fe9f640afb435aaaaaaaaaaaa%7C1%7C0%7C638538914958648567%7CUnknown%7CTWFpbGZsb3d8eyJWIjoiMC4wLjAwMDAiLCJQIjoiV2luMzIiLCJBTiI6Ik1haWwiLCJXVCI6Mn0%3D%7C0%7C%7C%7C&amp;sdata=Y0Zk4lqjA5x2cIwvONwhiENnFQ1SC3JjPI1M3Gv9qak%3D&amp;reserved=0" TargetMode="External"/><Relationship Id="rId4" Type="http://schemas.openxmlformats.org/officeDocument/2006/relationships/hyperlink" Target="https://www.frenchtoast.com/schoolbox/schools/ivy-classical-academy-selection-QS61BT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1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8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BEC6-E789-9264-AD00-4ED15608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FACDA2-FD19-78C3-64A4-E5B41B91D96A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FAF07-6D69-104A-FA9A-B2141B61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2C5C5-7F5D-9B71-8A96-AF4FE19C8F91}"/>
              </a:ext>
            </a:extLst>
          </p:cNvPr>
          <p:cNvSpPr txBox="1"/>
          <p:nvPr/>
        </p:nvSpPr>
        <p:spPr>
          <a:xfrm>
            <a:off x="3120572" y="129828"/>
            <a:ext cx="588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F09016-1C00-E11C-9125-5924D5DB98F8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178EB4-2710-CB20-F839-C4AE57049765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C93A3-9298-236D-F51A-FCD7B8000F62}"/>
              </a:ext>
            </a:extLst>
          </p:cNvPr>
          <p:cNvSpPr txBox="1"/>
          <p:nvPr/>
        </p:nvSpPr>
        <p:spPr>
          <a:xfrm>
            <a:off x="2253775" y="1368272"/>
            <a:ext cx="4636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Ivy Classical Academy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Uniform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2C9AD-AE83-2BDD-9989-AC69698FE81C}"/>
              </a:ext>
            </a:extLst>
          </p:cNvPr>
          <p:cNvSpPr txBox="1"/>
          <p:nvPr/>
        </p:nvSpPr>
        <p:spPr>
          <a:xfrm>
            <a:off x="226203" y="2414034"/>
            <a:ext cx="84640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cept shoes, all required uniform items must be purchased through our school’s uniform store on the French Toast website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b="0" i="0" u="none" strike="noStrike" dirty="0">
                <a:solidFill>
                  <a:srgbClr val="2E2F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​</a:t>
            </a:r>
            <a:r>
              <a:rPr lang="en-US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Ivy Classical Academy Uniform Store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selecting sizes, please </a:t>
            </a:r>
            <a:r>
              <a:rPr lang="en-US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remember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your children are growing!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Toast has a great tool to find the correct sizing for your child’s needs: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kern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https://www.frenchtoast.com/size-chart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B0D3D-F944-1C77-D2AB-94E86658F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07" y="3339387"/>
            <a:ext cx="1552792" cy="876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8BC553-98DB-8348-7CCA-9B22DEF58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733" y="3339387"/>
            <a:ext cx="1552792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BEC6-E789-9264-AD00-4ED15608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20CC617-9B34-DEDB-36DE-753033E0FD5B}"/>
              </a:ext>
            </a:extLst>
          </p:cNvPr>
          <p:cNvSpPr/>
          <p:nvPr/>
        </p:nvSpPr>
        <p:spPr>
          <a:xfrm>
            <a:off x="4530425" y="3010250"/>
            <a:ext cx="4592337" cy="382926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F7548-83FC-F3AE-F24B-955BFD32D9F9}"/>
              </a:ext>
            </a:extLst>
          </p:cNvPr>
          <p:cNvSpPr/>
          <p:nvPr/>
        </p:nvSpPr>
        <p:spPr>
          <a:xfrm>
            <a:off x="4530425" y="2146347"/>
            <a:ext cx="4592337" cy="863903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accepted:</a:t>
            </a:r>
          </a:p>
          <a:p>
            <a:pPr algn="ctr"/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Boots, dress shoes (K-5</a:t>
            </a:r>
            <a:r>
              <a:rPr lang="en-US" sz="21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), black &amp; white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76D727-F75C-D762-48FB-41977C0C0A88}"/>
              </a:ext>
            </a:extLst>
          </p:cNvPr>
          <p:cNvSpPr/>
          <p:nvPr/>
        </p:nvSpPr>
        <p:spPr>
          <a:xfrm>
            <a:off x="21238" y="3010250"/>
            <a:ext cx="4483659" cy="382926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CDA2-FD19-78C3-64A4-E5B41B91D96A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FAF07-6D69-104A-FA9A-B2141B61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2C5C5-7F5D-9B71-8A96-AF4FE19C8F91}"/>
              </a:ext>
            </a:extLst>
          </p:cNvPr>
          <p:cNvSpPr txBox="1"/>
          <p:nvPr/>
        </p:nvSpPr>
        <p:spPr>
          <a:xfrm>
            <a:off x="2984892" y="129828"/>
            <a:ext cx="60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SOCKS &amp; SHOES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F09016-1C00-E11C-9125-5924D5DB98F8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178EB4-2710-CB20-F839-C4AE57049765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C93A3-9298-236D-F51A-FCD7B8000F62}"/>
              </a:ext>
            </a:extLst>
          </p:cNvPr>
          <p:cNvSpPr txBox="1"/>
          <p:nvPr/>
        </p:nvSpPr>
        <p:spPr>
          <a:xfrm>
            <a:off x="80564" y="1183714"/>
            <a:ext cx="9063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K-6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Shoes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2C9AD-AE83-2BDD-9989-AC69698FE81C}"/>
              </a:ext>
            </a:extLst>
          </p:cNvPr>
          <p:cNvSpPr txBox="1"/>
          <p:nvPr/>
        </p:nvSpPr>
        <p:spPr>
          <a:xfrm>
            <a:off x="21238" y="1561572"/>
            <a:ext cx="9101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Must be all white or all black. Athletic shoes only in grades K-5</a:t>
            </a:r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6</a:t>
            </a:r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may wear dress shoes, but must have athletic shoes to wear for PE. Brands are not specified. Any style white, black or navy socks are permitted.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77053-9497-EF31-FA15-8F651D05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93" y="4355692"/>
            <a:ext cx="2110765" cy="1431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2BE6E-4583-E73F-8754-63A80450D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355" y="5337789"/>
            <a:ext cx="2195257" cy="1351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4DE84-6A21-0BC4-91F9-E54AC2D3F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407" y="4737591"/>
            <a:ext cx="2000295" cy="1809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FE3950-5931-CD06-CEF5-8D9A7D1F2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912" y="4737591"/>
            <a:ext cx="1848172" cy="20081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FADF82-2D2D-798F-3CD0-27BB05DB3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987" y="3068355"/>
            <a:ext cx="2303097" cy="1809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4660B0-B7C6-3BD8-ECBE-DFECE1959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3164122"/>
            <a:ext cx="2060176" cy="137173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CE84EF-AE36-76B4-617F-298E8F5B6E7E}"/>
              </a:ext>
            </a:extLst>
          </p:cNvPr>
          <p:cNvSpPr/>
          <p:nvPr/>
        </p:nvSpPr>
        <p:spPr>
          <a:xfrm>
            <a:off x="21238" y="2146347"/>
            <a:ext cx="4483659" cy="863903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Acceptable</a:t>
            </a:r>
          </a:p>
        </p:txBody>
      </p:sp>
    </p:spTree>
    <p:extLst>
      <p:ext uri="{BB962C8B-B14F-4D97-AF65-F5344CB8AC3E}">
        <p14:creationId xmlns:p14="http://schemas.microsoft.com/office/powerpoint/2010/main" val="68636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CCBB-5501-60DD-AAD8-FE056B96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B7C31-ABEA-0CBD-42C7-E8DA1FF95F4B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DAF32-D61B-251C-0826-9262C164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1B448-6DF8-5FF7-0040-2391A3A22056}"/>
              </a:ext>
            </a:extLst>
          </p:cNvPr>
          <p:cNvSpPr txBox="1"/>
          <p:nvPr/>
        </p:nvSpPr>
        <p:spPr>
          <a:xfrm>
            <a:off x="2984892" y="129828"/>
            <a:ext cx="60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GIRLS’ UNIFORM GUIDANCE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5EDE6F-DAFB-7823-89D4-40953113546D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FBDE91-41FF-851F-18F7-3C4DD8E098DA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3C87F-2B86-76FB-5370-4B450D0F71E5}"/>
              </a:ext>
            </a:extLst>
          </p:cNvPr>
          <p:cNvSpPr txBox="1"/>
          <p:nvPr/>
        </p:nvSpPr>
        <p:spPr>
          <a:xfrm>
            <a:off x="309020" y="2273620"/>
            <a:ext cx="8656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Additional uniform guidance may be found on pages 15-17 of the Ivy Classical Academy Family Handbook.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9AA8C-340E-24E1-7D30-BC0F4C694F53}"/>
              </a:ext>
            </a:extLst>
          </p:cNvPr>
          <p:cNvSpPr txBox="1"/>
          <p:nvPr/>
        </p:nvSpPr>
        <p:spPr>
          <a:xfrm>
            <a:off x="2225577" y="1292564"/>
            <a:ext cx="4636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Uniform Guidance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K-7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2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261D-A98F-3318-9DF5-FCA163FB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9BCC86-C276-1FEC-6930-8C132A6010C3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28709E-016D-1F23-4EB8-83BCEA33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96ADB-94E1-242C-FA91-D50A13002734}"/>
              </a:ext>
            </a:extLst>
          </p:cNvPr>
          <p:cNvSpPr txBox="1"/>
          <p:nvPr/>
        </p:nvSpPr>
        <p:spPr>
          <a:xfrm>
            <a:off x="4714191" y="129828"/>
            <a:ext cx="428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E1B91-C532-832D-0CA7-BD62C1E65677}"/>
              </a:ext>
            </a:extLst>
          </p:cNvPr>
          <p:cNvSpPr txBox="1">
            <a:spLocks/>
          </p:cNvSpPr>
          <p:nvPr/>
        </p:nvSpPr>
        <p:spPr>
          <a:xfrm>
            <a:off x="5231219" y="5317227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03236-7A12-41C4-1D6B-1D632CBC9C23}"/>
              </a:ext>
            </a:extLst>
          </p:cNvPr>
          <p:cNvSpPr txBox="1"/>
          <p:nvPr/>
        </p:nvSpPr>
        <p:spPr>
          <a:xfrm>
            <a:off x="226202" y="1692396"/>
            <a:ext cx="87761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en-US" sz="60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The following pages contain uniform items that are for Upper School Students only.</a:t>
            </a:r>
          </a:p>
        </p:txBody>
      </p:sp>
    </p:spTree>
    <p:extLst>
      <p:ext uri="{BB962C8B-B14F-4D97-AF65-F5344CB8AC3E}">
        <p14:creationId xmlns:p14="http://schemas.microsoft.com/office/powerpoint/2010/main" val="253680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0678F-412F-75AB-B0CC-CDFAABCC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BF67FC-337E-41A7-9C7D-75AF4BCA9415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6311CE-53AB-15E9-0DCC-1B39AD12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99B92-5C7E-F6FF-89C1-FBA61A420195}"/>
              </a:ext>
            </a:extLst>
          </p:cNvPr>
          <p:cNvSpPr txBox="1"/>
          <p:nvPr/>
        </p:nvSpPr>
        <p:spPr>
          <a:xfrm>
            <a:off x="3850641" y="129828"/>
            <a:ext cx="515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PHYSICAL EDUCATION UNIFORMS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F5EC49-1EF8-200F-9B8E-BC834263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3" y="1272333"/>
            <a:ext cx="8533413" cy="55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106F-D9E3-6FB7-A2DD-693F3DDE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E410B5-BBC2-76BF-0779-46F2B9A5C796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 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DAILY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DEE135-8ED7-F937-A1DB-EB74746273B7}"/>
              </a:ext>
            </a:extLst>
          </p:cNvPr>
          <p:cNvSpPr txBox="1">
            <a:spLocks/>
          </p:cNvSpPr>
          <p:nvPr/>
        </p:nvSpPr>
        <p:spPr>
          <a:xfrm>
            <a:off x="616630" y="6267880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361619D-7F3D-8D29-6955-192A2C1E7E5B}"/>
              </a:ext>
            </a:extLst>
          </p:cNvPr>
          <p:cNvSpPr txBox="1">
            <a:spLocks/>
          </p:cNvSpPr>
          <p:nvPr/>
        </p:nvSpPr>
        <p:spPr>
          <a:xfrm>
            <a:off x="5378327" y="6230665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B715F87-29AF-810F-6DD2-62E40A388497}"/>
              </a:ext>
            </a:extLst>
          </p:cNvPr>
          <p:cNvSpPr txBox="1">
            <a:spLocks/>
          </p:cNvSpPr>
          <p:nvPr/>
        </p:nvSpPr>
        <p:spPr>
          <a:xfrm>
            <a:off x="537770" y="498421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1944751-91D8-1A50-AAA2-500D76857F0C}"/>
              </a:ext>
            </a:extLst>
          </p:cNvPr>
          <p:cNvSpPr txBox="1">
            <a:spLocks/>
          </p:cNvSpPr>
          <p:nvPr/>
        </p:nvSpPr>
        <p:spPr>
          <a:xfrm>
            <a:off x="6649247" y="5528406"/>
            <a:ext cx="1677029" cy="67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7" name="Title 1">
            <a:extLst>
              <a:ext uri="{FF2B5EF4-FFF2-40B4-BE49-F238E27FC236}">
                <a16:creationId xmlns:a16="http://schemas.microsoft.com/office/drawing/2014/main" id="{AFB92723-F3B4-9D01-146A-F247817B1B8F}"/>
              </a:ext>
            </a:extLst>
          </p:cNvPr>
          <p:cNvSpPr txBox="1">
            <a:spLocks/>
          </p:cNvSpPr>
          <p:nvPr/>
        </p:nvSpPr>
        <p:spPr>
          <a:xfrm>
            <a:off x="7016960" y="1229169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0" name="Title 1">
            <a:extLst>
              <a:ext uri="{FF2B5EF4-FFF2-40B4-BE49-F238E27FC236}">
                <a16:creationId xmlns:a16="http://schemas.microsoft.com/office/drawing/2014/main" id="{2410770D-151F-203D-FB60-2F8136D46C63}"/>
              </a:ext>
            </a:extLst>
          </p:cNvPr>
          <p:cNvSpPr txBox="1">
            <a:spLocks/>
          </p:cNvSpPr>
          <p:nvPr/>
        </p:nvSpPr>
        <p:spPr>
          <a:xfrm>
            <a:off x="2127040" y="1108594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AC435E-AE5A-9C1B-43F6-736AEC51324F}"/>
              </a:ext>
            </a:extLst>
          </p:cNvPr>
          <p:cNvSpPr txBox="1">
            <a:spLocks/>
          </p:cNvSpPr>
          <p:nvPr/>
        </p:nvSpPr>
        <p:spPr>
          <a:xfrm>
            <a:off x="772052" y="5193173"/>
            <a:ext cx="905603" cy="43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5992502-D392-9EA1-B55B-FD06F4F84D90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34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31248DA-681F-44E6-B6CC-D577FD81A239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248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5F9CAD-BD47-652B-34A7-8A2043B9A835}"/>
              </a:ext>
            </a:extLst>
          </p:cNvPr>
          <p:cNvCxnSpPr>
            <a:cxnSpLocks/>
          </p:cNvCxnSpPr>
          <p:nvPr/>
        </p:nvCxnSpPr>
        <p:spPr>
          <a:xfrm>
            <a:off x="2941555" y="1315430"/>
            <a:ext cx="20979" cy="52469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445D39-5796-B871-E1E3-07B06874CBC6}"/>
              </a:ext>
            </a:extLst>
          </p:cNvPr>
          <p:cNvSpPr txBox="1"/>
          <p:nvPr/>
        </p:nvSpPr>
        <p:spPr>
          <a:xfrm>
            <a:off x="5911526" y="6295203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2C65E-D012-34C8-DCA2-30595354AAB4}"/>
              </a:ext>
            </a:extLst>
          </p:cNvPr>
          <p:cNvSpPr txBox="1"/>
          <p:nvPr/>
        </p:nvSpPr>
        <p:spPr>
          <a:xfrm>
            <a:off x="4605990" y="5831452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A59964-D9DA-EC08-1A2C-3AC37BED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89" y="4450344"/>
            <a:ext cx="1066753" cy="1229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367C0D-7938-A497-DC3A-DF7181A5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66" y="4363748"/>
            <a:ext cx="1037333" cy="1953814"/>
          </a:xfrm>
          <a:prstGeom prst="rect">
            <a:avLst/>
          </a:prstGeom>
        </p:spPr>
      </p:pic>
      <p:pic>
        <p:nvPicPr>
          <p:cNvPr id="41" name="Picture 2" descr="front view of  Reversible Leather Belt">
            <a:extLst>
              <a:ext uri="{FF2B5EF4-FFF2-40B4-BE49-F238E27FC236}">
                <a16:creationId xmlns:a16="http://schemas.microsoft.com/office/drawing/2014/main" id="{5A1E3F35-4A91-7199-1937-F844FAD8B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7375690" y="4638504"/>
            <a:ext cx="786704" cy="6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C5BD394-4B71-7128-71D9-CA2ED65BF070}"/>
              </a:ext>
            </a:extLst>
          </p:cNvPr>
          <p:cNvSpPr txBox="1"/>
          <p:nvPr/>
        </p:nvSpPr>
        <p:spPr>
          <a:xfrm>
            <a:off x="7287888" y="5324712"/>
            <a:ext cx="9133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2D473C-C41B-9FCE-FDDA-80D299F79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836" y="1780967"/>
            <a:ext cx="1386857" cy="163624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F62DB4-9363-F349-09F9-A314F7611FD2}"/>
              </a:ext>
            </a:extLst>
          </p:cNvPr>
          <p:cNvSpPr txBox="1"/>
          <p:nvPr/>
        </p:nvSpPr>
        <p:spPr>
          <a:xfrm>
            <a:off x="5147596" y="3463567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B36EBA3-B855-E11E-BFA8-AC3BF1B06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202" y="1718980"/>
            <a:ext cx="1289880" cy="17282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E5EDD04-2BBB-92B0-312F-762516BA56B5}"/>
              </a:ext>
            </a:extLst>
          </p:cNvPr>
          <p:cNvSpPr txBox="1"/>
          <p:nvPr/>
        </p:nvSpPr>
        <p:spPr>
          <a:xfrm>
            <a:off x="6909054" y="3381059"/>
            <a:ext cx="112486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68D9F-5C81-8038-12A9-72A675EAF0AB}"/>
              </a:ext>
            </a:extLst>
          </p:cNvPr>
          <p:cNvSpPr txBox="1"/>
          <p:nvPr/>
        </p:nvSpPr>
        <p:spPr>
          <a:xfrm>
            <a:off x="430558" y="5710834"/>
            <a:ext cx="155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  <a:r>
              <a:rPr lang="en-US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5CE77-A521-CBA1-BAAA-A67D53E8DEC3}"/>
              </a:ext>
            </a:extLst>
          </p:cNvPr>
          <p:cNvSpPr txBox="1"/>
          <p:nvPr/>
        </p:nvSpPr>
        <p:spPr>
          <a:xfrm>
            <a:off x="832822" y="3512096"/>
            <a:ext cx="14939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#1012 or 1629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navy or blue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D0E6-11E2-D82D-47C2-614775447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29" y="1760061"/>
            <a:ext cx="1318131" cy="1832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F0551-B2FA-9107-7575-0F2B2F6FC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10" y="4387178"/>
            <a:ext cx="929983" cy="1323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511CA-8592-D1D1-9498-3A4D29D80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12" y="1893504"/>
            <a:ext cx="1190848" cy="1633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2DFBD5-9017-7A7B-AD97-28BB155B8598}"/>
              </a:ext>
            </a:extLst>
          </p:cNvPr>
          <p:cNvSpPr/>
          <p:nvPr/>
        </p:nvSpPr>
        <p:spPr>
          <a:xfrm>
            <a:off x="0" y="-5075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BD2C7F2-96D3-5B11-284C-B86F5E8F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2" y="196165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A14BC-A414-C3D2-7948-D872E3AB8542}"/>
              </a:ext>
            </a:extLst>
          </p:cNvPr>
          <p:cNvSpPr txBox="1"/>
          <p:nvPr/>
        </p:nvSpPr>
        <p:spPr>
          <a:xfrm>
            <a:off x="4714190" y="124753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UPPER SCHOOL GIRLS DAILY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277C1-3729-2884-EF3D-30A1C373E6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4228" y="2477437"/>
            <a:ext cx="2249619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EDD1-3460-B572-C281-6B82D4C8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715915-894E-E9FF-E523-B0AB8937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64" y="1308910"/>
            <a:ext cx="3718442" cy="534784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B49224-7077-0D1E-8F50-701A40A2E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283" y="1308910"/>
            <a:ext cx="5055091" cy="524898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E818E6-6D0C-B69D-D34D-84B2BFEF3D42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5A6C9-18B7-8972-5A12-9C8944760E99}"/>
              </a:ext>
            </a:extLst>
          </p:cNvPr>
          <p:cNvSpPr txBox="1"/>
          <p:nvPr/>
        </p:nvSpPr>
        <p:spPr>
          <a:xfrm>
            <a:off x="4714191" y="129828"/>
            <a:ext cx="42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 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GIRLS FORMAL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0F422A8A-7F7F-F81E-9153-D6F7DB357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CA8BC7-BDBA-2BDE-2E05-1963E42A78B0}"/>
              </a:ext>
            </a:extLst>
          </p:cNvPr>
          <p:cNvSpPr txBox="1">
            <a:spLocks/>
          </p:cNvSpPr>
          <p:nvPr/>
        </p:nvSpPr>
        <p:spPr>
          <a:xfrm>
            <a:off x="1516750" y="6211652"/>
            <a:ext cx="5797126" cy="43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AF62EDA-1236-102A-B439-5CCEE0FE22FE}"/>
              </a:ext>
            </a:extLst>
          </p:cNvPr>
          <p:cNvSpPr txBox="1">
            <a:spLocks/>
          </p:cNvSpPr>
          <p:nvPr/>
        </p:nvSpPr>
        <p:spPr>
          <a:xfrm>
            <a:off x="5381304" y="6146452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62BEDAD3-E142-7409-21E5-7227CAFD713E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7BD93-D1E7-C599-0E0E-A3412058D8F4}"/>
              </a:ext>
            </a:extLst>
          </p:cNvPr>
          <p:cNvSpPr txBox="1"/>
          <p:nvPr/>
        </p:nvSpPr>
        <p:spPr>
          <a:xfrm>
            <a:off x="-63352" y="5309352"/>
            <a:ext cx="1516174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Cross Tie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#10754 clear blue plaid</a:t>
            </a:r>
          </a:p>
          <a:p>
            <a:pPr algn="ctr"/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52DF1-2480-C55B-D7EC-C661DC6EEFFF}"/>
              </a:ext>
            </a:extLst>
          </p:cNvPr>
          <p:cNvSpPr txBox="1"/>
          <p:nvPr/>
        </p:nvSpPr>
        <p:spPr>
          <a:xfrm>
            <a:off x="6679461" y="6281473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558FAF-6BD9-D87E-64FC-FAAD34F94449}"/>
              </a:ext>
            </a:extLst>
          </p:cNvPr>
          <p:cNvSpPr txBox="1"/>
          <p:nvPr/>
        </p:nvSpPr>
        <p:spPr>
          <a:xfrm>
            <a:off x="5353834" y="5841510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2C6CE9-BC49-07E0-C608-46EBDEAE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23" y="4532326"/>
            <a:ext cx="1066753" cy="1229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9DFA41-8864-0956-AFBE-6E67CB5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62" y="4338857"/>
            <a:ext cx="1037333" cy="1953814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3A2EE5D1-A40B-EA42-CC3F-70F067ACF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8058691" y="4598690"/>
            <a:ext cx="665321" cy="5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EF08CF-0002-871C-BB0F-605BB197D158}"/>
              </a:ext>
            </a:extLst>
          </p:cNvPr>
          <p:cNvSpPr txBox="1"/>
          <p:nvPr/>
        </p:nvSpPr>
        <p:spPr>
          <a:xfrm>
            <a:off x="7952731" y="5169355"/>
            <a:ext cx="9133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50B3D9-E0CB-F71F-8972-07B260C2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24" y="1894259"/>
            <a:ext cx="1386857" cy="1636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E20B6E-5E9C-7112-360B-39C7C671F404}"/>
              </a:ext>
            </a:extLst>
          </p:cNvPr>
          <p:cNvSpPr txBox="1"/>
          <p:nvPr/>
        </p:nvSpPr>
        <p:spPr>
          <a:xfrm>
            <a:off x="6178777" y="3524645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0C234C-3E3B-799F-EC51-FF027C938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258" y="1831664"/>
            <a:ext cx="1289880" cy="17282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B3B3BF-1131-2D0A-8683-B1E563F70B16}"/>
              </a:ext>
            </a:extLst>
          </p:cNvPr>
          <p:cNvSpPr txBox="1"/>
          <p:nvPr/>
        </p:nvSpPr>
        <p:spPr>
          <a:xfrm>
            <a:off x="7577899" y="3548043"/>
            <a:ext cx="150514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886DBB-2769-ABCB-52A6-9994B2365CC3}"/>
              </a:ext>
            </a:extLst>
          </p:cNvPr>
          <p:cNvCxnSpPr>
            <a:cxnSpLocks/>
          </p:cNvCxnSpPr>
          <p:nvPr/>
        </p:nvCxnSpPr>
        <p:spPr>
          <a:xfrm>
            <a:off x="3187249" y="1359340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4D0EA58-AA52-E678-B2D9-66E4AB0B1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4" y="1826483"/>
            <a:ext cx="1572720" cy="17497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5F2CFA5-70E2-B23F-D22B-35AD9F501BBF}"/>
              </a:ext>
            </a:extLst>
          </p:cNvPr>
          <p:cNvSpPr txBox="1"/>
          <p:nvPr/>
        </p:nvSpPr>
        <p:spPr>
          <a:xfrm>
            <a:off x="128051" y="3563432"/>
            <a:ext cx="29250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Fitted Oxford Shirt - white</a:t>
            </a:r>
          </a:p>
          <a:p>
            <a:pPr algn="ctr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#1706 long sleeve or #1707 short sleeve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9C9F905-F702-D19A-2EE1-27559B1D7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114" y="1887376"/>
            <a:ext cx="1436340" cy="1589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90ACA-228A-B52F-19E4-CBCA899D12FC}"/>
              </a:ext>
            </a:extLst>
          </p:cNvPr>
          <p:cNvSpPr txBox="1"/>
          <p:nvPr/>
        </p:nvSpPr>
        <p:spPr>
          <a:xfrm>
            <a:off x="1146908" y="5561304"/>
            <a:ext cx="1815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  <a:r>
              <a:rPr lang="en-US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4B720-5575-B160-755C-EC52C1C93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957" y="4256715"/>
            <a:ext cx="929983" cy="1323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764FE-1421-06B2-F90E-EF8F07AD2C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466" y="4432219"/>
            <a:ext cx="766837" cy="8934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756BA0-C05F-772F-7BAF-336BA08092B8}"/>
              </a:ext>
            </a:extLst>
          </p:cNvPr>
          <p:cNvGrpSpPr/>
          <p:nvPr/>
        </p:nvGrpSpPr>
        <p:grpSpPr>
          <a:xfrm>
            <a:off x="4708335" y="1826483"/>
            <a:ext cx="1353097" cy="1728254"/>
            <a:chOff x="1715041" y="0"/>
            <a:chExt cx="3757228" cy="3962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3FBA43-EF19-1FD1-4BC9-6DA46704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15041" y="0"/>
              <a:ext cx="3757228" cy="3962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50BD58-89C2-98AA-C164-C55497F5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60813" y="778851"/>
              <a:ext cx="270827" cy="31249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19B3D87-372B-DDA9-DC4A-E1708E3785E5}"/>
              </a:ext>
            </a:extLst>
          </p:cNvPr>
          <p:cNvSpPr txBox="1"/>
          <p:nvPr/>
        </p:nvSpPr>
        <p:spPr>
          <a:xfrm>
            <a:off x="4760988" y="3505630"/>
            <a:ext cx="1353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Sleeve Fitted Oxford Shirt (Feminine Fit</a:t>
            </a:r>
            <a:r>
              <a:rPr lang="en-US" sz="12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#1706 blue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A76A1-3042-2E55-200C-C763C6213124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729ED4-93E3-8B21-D87F-14E841FA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64F02F-EF09-5996-92DC-C5B5A3BD0E42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UPPER SCHOOL GIRLS FORMAL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D919-A8C4-B182-AB08-BD8C1EFE0E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876" y="2024409"/>
            <a:ext cx="1193439" cy="1315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EA255C-5686-8AE7-49A4-EB06D89C06FB}"/>
              </a:ext>
            </a:extLst>
          </p:cNvPr>
          <p:cNvSpPr txBox="1"/>
          <p:nvPr/>
        </p:nvSpPr>
        <p:spPr>
          <a:xfrm>
            <a:off x="3206541" y="3420254"/>
            <a:ext cx="155094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8B9BAB-6976-AD51-FA5C-178452D4AE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6433" y="4532326"/>
            <a:ext cx="1353456" cy="12902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9935DB-47E1-F4B5-690E-CC7237BAE667}"/>
              </a:ext>
            </a:extLst>
          </p:cNvPr>
          <p:cNvSpPr txBox="1"/>
          <p:nvPr/>
        </p:nvSpPr>
        <p:spPr>
          <a:xfrm>
            <a:off x="3109262" y="5915286"/>
            <a:ext cx="22445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Pull-on Kick Pleat Performance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1703 khaki </a:t>
            </a:r>
          </a:p>
        </p:txBody>
      </p:sp>
    </p:spTree>
    <p:extLst>
      <p:ext uri="{BB962C8B-B14F-4D97-AF65-F5344CB8AC3E}">
        <p14:creationId xmlns:p14="http://schemas.microsoft.com/office/powerpoint/2010/main" val="361776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0383-CC37-4932-D0DA-85799C11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FAA319-E565-7BC3-B3C0-ACCAA901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32" y="1799595"/>
            <a:ext cx="1819635" cy="22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3CD41-6706-9686-BAD2-C694D3FF3281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BOYS DAILY</a:t>
            </a:r>
          </a:p>
        </p:txBody>
      </p:sp>
      <p:pic>
        <p:nvPicPr>
          <p:cNvPr id="3074" name="Picture 2" descr="front view of  Reversible Leather Belt">
            <a:extLst>
              <a:ext uri="{FF2B5EF4-FFF2-40B4-BE49-F238E27FC236}">
                <a16:creationId xmlns:a16="http://schemas.microsoft.com/office/drawing/2014/main" id="{8DA08961-A1FF-D044-CB08-FB40E8AC3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1405939" y="5025394"/>
            <a:ext cx="788850" cy="6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D4C8CC1-04E0-A7F5-8F2B-228A941FD8D3}"/>
              </a:ext>
            </a:extLst>
          </p:cNvPr>
          <p:cNvSpPr txBox="1">
            <a:spLocks/>
          </p:cNvSpPr>
          <p:nvPr/>
        </p:nvSpPr>
        <p:spPr>
          <a:xfrm>
            <a:off x="320027" y="572474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3F64A48-E43A-CCA7-A2F0-90C9F9BE151C}"/>
              </a:ext>
            </a:extLst>
          </p:cNvPr>
          <p:cNvSpPr txBox="1">
            <a:spLocks/>
          </p:cNvSpPr>
          <p:nvPr/>
        </p:nvSpPr>
        <p:spPr>
          <a:xfrm>
            <a:off x="6626050" y="5611634"/>
            <a:ext cx="1169742" cy="622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6DDC9E-FBA2-6694-A4CF-0D55134D1226}"/>
              </a:ext>
            </a:extLst>
          </p:cNvPr>
          <p:cNvSpPr txBox="1">
            <a:spLocks/>
          </p:cNvSpPr>
          <p:nvPr/>
        </p:nvSpPr>
        <p:spPr>
          <a:xfrm>
            <a:off x="2559536" y="1227480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CA2B7-CFE5-0E13-1588-147D68534951}"/>
              </a:ext>
            </a:extLst>
          </p:cNvPr>
          <p:cNvSpPr txBox="1"/>
          <p:nvPr/>
        </p:nvSpPr>
        <p:spPr>
          <a:xfrm>
            <a:off x="1017947" y="6017131"/>
            <a:ext cx="172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Boys’ Straight Fit Stretch Twill Pant</a:t>
            </a:r>
          </a:p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#1694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khaki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4286C3-889B-3094-3F12-1FC58930B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37" y="4141097"/>
            <a:ext cx="1214576" cy="2615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3DA94C-FBE9-1CF6-9D52-2976143CC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6" y="1716939"/>
            <a:ext cx="1909193" cy="23196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B97E50-0D7D-98B5-836E-2939DC5B0CE4}"/>
              </a:ext>
            </a:extLst>
          </p:cNvPr>
          <p:cNvSpPr txBox="1"/>
          <p:nvPr/>
        </p:nvSpPr>
        <p:spPr>
          <a:xfrm>
            <a:off x="340402" y="4665279"/>
            <a:ext cx="10657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any vendor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black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0325508C-91C1-7955-5F38-AC4B9ECD6A5F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41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D0B4BD86-F2E3-2266-F023-8479CE46A495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412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F9DDC-B39F-B91A-7532-274E09C2BBE8}"/>
              </a:ext>
            </a:extLst>
          </p:cNvPr>
          <p:cNvCxnSpPr>
            <a:cxnSpLocks/>
          </p:cNvCxnSpPr>
          <p:nvPr/>
        </p:nvCxnSpPr>
        <p:spPr>
          <a:xfrm>
            <a:off x="4299374" y="1352594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D29C2C-D39A-239E-CA2D-00FB8162E991}"/>
              </a:ext>
            </a:extLst>
          </p:cNvPr>
          <p:cNvSpPr txBox="1"/>
          <p:nvPr/>
        </p:nvSpPr>
        <p:spPr>
          <a:xfrm>
            <a:off x="1076519" y="3828969"/>
            <a:ext cx="19091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#1012 or #1629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navy or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1796A-9EDC-9E16-8C56-98A6D4D8A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880" y="4518205"/>
            <a:ext cx="1288634" cy="146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E54BA-3C6E-AFCE-C914-54B45B21CF6B}"/>
              </a:ext>
            </a:extLst>
          </p:cNvPr>
          <p:cNvSpPr txBox="1"/>
          <p:nvPr/>
        </p:nvSpPr>
        <p:spPr>
          <a:xfrm>
            <a:off x="5105615" y="3967599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46B3F-639B-60FA-8182-3402662644C7}"/>
              </a:ext>
            </a:extLst>
          </p:cNvPr>
          <p:cNvSpPr txBox="1"/>
          <p:nvPr/>
        </p:nvSpPr>
        <p:spPr>
          <a:xfrm>
            <a:off x="6247316" y="5986840"/>
            <a:ext cx="15524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Boys’ Flat Front Stretch Twill Short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#1699 khaki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CB6DCE-084B-D01B-521B-2AB7FE10C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483" y="1698857"/>
            <a:ext cx="1819635" cy="2348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8F7F8-5C0B-A07D-38AF-9847C40C5276}"/>
              </a:ext>
            </a:extLst>
          </p:cNvPr>
          <p:cNvSpPr txBox="1"/>
          <p:nvPr/>
        </p:nvSpPr>
        <p:spPr>
          <a:xfrm>
            <a:off x="7336132" y="3954647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#1029 navy</a:t>
            </a:r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EF2DEF-706F-DA80-4A67-02C360ED0E94}"/>
              </a:ext>
            </a:extLst>
          </p:cNvPr>
          <p:cNvGrpSpPr/>
          <p:nvPr/>
        </p:nvGrpSpPr>
        <p:grpSpPr>
          <a:xfrm>
            <a:off x="7336132" y="1869511"/>
            <a:ext cx="1129871" cy="1889193"/>
            <a:chOff x="7298689" y="1966822"/>
            <a:chExt cx="1129871" cy="18891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CD8927-609F-D41E-1B54-E4AD9D96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8A260F-0822-6445-3410-48DD49C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FBB16A-2C9E-CFC6-2B44-F778A4F8C472}"/>
              </a:ext>
            </a:extLst>
          </p:cNvPr>
          <p:cNvSpPr/>
          <p:nvPr/>
        </p:nvSpPr>
        <p:spPr>
          <a:xfrm>
            <a:off x="0" y="10748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C00C42A-4866-2484-65F3-7BC2D1DF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3" y="3536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DDC25-4877-3495-68DB-1A80BE8863E3}"/>
              </a:ext>
            </a:extLst>
          </p:cNvPr>
          <p:cNvSpPr txBox="1"/>
          <p:nvPr/>
        </p:nvSpPr>
        <p:spPr>
          <a:xfrm>
            <a:off x="4866591" y="2822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UPPER SCHOOL BOYS DAILY</a:t>
            </a:r>
          </a:p>
        </p:txBody>
      </p:sp>
    </p:spTree>
    <p:extLst>
      <p:ext uri="{BB962C8B-B14F-4D97-AF65-F5344CB8AC3E}">
        <p14:creationId xmlns:p14="http://schemas.microsoft.com/office/powerpoint/2010/main" val="426646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7223-83AD-E472-9743-0287C363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420FF1A-56E5-FEC9-118D-2642EA26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4" y="1644296"/>
            <a:ext cx="1768576" cy="2045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A22CED-BF5A-85B9-0598-CA7C734C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24" y="3858068"/>
            <a:ext cx="616362" cy="1671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80441-353C-FDF0-D0D3-1EE69842E594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BOYS FORMAL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C855142-0CEF-F98F-A801-EA3658DD4E99}"/>
              </a:ext>
            </a:extLst>
          </p:cNvPr>
          <p:cNvSpPr txBox="1">
            <a:spLocks/>
          </p:cNvSpPr>
          <p:nvPr/>
        </p:nvSpPr>
        <p:spPr>
          <a:xfrm>
            <a:off x="345782" y="4942735"/>
            <a:ext cx="2423901" cy="616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400EB-5B19-25BC-570B-52A542AE6C21}"/>
              </a:ext>
            </a:extLst>
          </p:cNvPr>
          <p:cNvSpPr txBox="1"/>
          <p:nvPr/>
        </p:nvSpPr>
        <p:spPr>
          <a:xfrm>
            <a:off x="3657710" y="5471828"/>
            <a:ext cx="9531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Tie</a:t>
            </a:r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#1030 clear blue plaid</a:t>
            </a:r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" name="Picture 2" descr="front view of  Reversible Leather Belt">
            <a:extLst>
              <a:ext uri="{FF2B5EF4-FFF2-40B4-BE49-F238E27FC236}">
                <a16:creationId xmlns:a16="http://schemas.microsoft.com/office/drawing/2014/main" id="{2328725C-43A0-69BD-71C0-B7F780EE6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2242453" y="4352497"/>
            <a:ext cx="788850" cy="6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4B1F4-F412-659C-3377-3F19D6E9692B}"/>
              </a:ext>
            </a:extLst>
          </p:cNvPr>
          <p:cNvSpPr txBox="1"/>
          <p:nvPr/>
        </p:nvSpPr>
        <p:spPr>
          <a:xfrm>
            <a:off x="1352657" y="5972605"/>
            <a:ext cx="172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Boys’ Straight Fit Stretch Twill Pant</a:t>
            </a:r>
          </a:p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#1694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khaki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EA5F9-53D3-32A8-9155-50C5A42CB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81" y="4182523"/>
            <a:ext cx="1159633" cy="24971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9E8233-0C9B-4EBF-C7D1-1ADFB565392D}"/>
              </a:ext>
            </a:extLst>
          </p:cNvPr>
          <p:cNvSpPr txBox="1"/>
          <p:nvPr/>
        </p:nvSpPr>
        <p:spPr>
          <a:xfrm>
            <a:off x="2104015" y="4994554"/>
            <a:ext cx="10657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any vendor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black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B6A4E94C-8D47-403B-6B94-6F10DF02968C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41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F68EE7CE-6A5B-8AA3-D428-149B1EEBF206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412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052218-1B7B-2B90-EB22-C684AB50F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597" y="4658183"/>
            <a:ext cx="1288634" cy="1462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A660E5-0215-42BA-1E7C-6930ABC3E0E7}"/>
              </a:ext>
            </a:extLst>
          </p:cNvPr>
          <p:cNvSpPr txBox="1"/>
          <p:nvPr/>
        </p:nvSpPr>
        <p:spPr>
          <a:xfrm>
            <a:off x="7319914" y="3847836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DD724-AC71-C589-22A9-F8DEADFCB178}"/>
              </a:ext>
            </a:extLst>
          </p:cNvPr>
          <p:cNvSpPr txBox="1"/>
          <p:nvPr/>
        </p:nvSpPr>
        <p:spPr>
          <a:xfrm>
            <a:off x="7521193" y="6263512"/>
            <a:ext cx="15524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Boys’ Flat Front Stretch Twill Short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#1699 khaki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A11164-E47B-2D8C-670B-EB4758B6D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184" y="1575376"/>
            <a:ext cx="1819635" cy="234841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2C3B17-A811-FB85-4BEE-BB21F99FDE2D}"/>
              </a:ext>
            </a:extLst>
          </p:cNvPr>
          <p:cNvCxnSpPr>
            <a:cxnSpLocks/>
          </p:cNvCxnSpPr>
          <p:nvPr/>
        </p:nvCxnSpPr>
        <p:spPr>
          <a:xfrm>
            <a:off x="4637700" y="1347815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6ABB978-2972-E59F-146B-361CA5D79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63" y="1621493"/>
            <a:ext cx="1785711" cy="22067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A46CEE6-0855-7055-5F8A-15487CFE326F}"/>
              </a:ext>
            </a:extLst>
          </p:cNvPr>
          <p:cNvSpPr txBox="1"/>
          <p:nvPr/>
        </p:nvSpPr>
        <p:spPr>
          <a:xfrm>
            <a:off x="874511" y="3631299"/>
            <a:ext cx="31921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Oxford Shirt - white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#1017 long sleeve or #1020 short sleeve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44546A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35EEC-75D1-2BCA-21BF-08F62B37C29A}"/>
              </a:ext>
            </a:extLst>
          </p:cNvPr>
          <p:cNvSpPr txBox="1"/>
          <p:nvPr/>
        </p:nvSpPr>
        <p:spPr>
          <a:xfrm>
            <a:off x="4940805" y="6221836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#1029 navy</a:t>
            </a:r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5E76E0-D7A4-081B-F16A-9B40556EFE52}"/>
              </a:ext>
            </a:extLst>
          </p:cNvPr>
          <p:cNvGrpSpPr/>
          <p:nvPr/>
        </p:nvGrpSpPr>
        <p:grpSpPr>
          <a:xfrm>
            <a:off x="4995491" y="4352497"/>
            <a:ext cx="1129871" cy="1889193"/>
            <a:chOff x="7298689" y="1966822"/>
            <a:chExt cx="1129871" cy="18891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8C702C-48CE-6381-C3DE-CED46D1A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316A6F-F495-6ADC-F8E5-BD5EC317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FFD15B-E96D-2900-284B-356EC84B6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938" y="1862228"/>
            <a:ext cx="1649644" cy="1985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1E8C9-9226-BCDD-2F55-2457627A401C}"/>
              </a:ext>
            </a:extLst>
          </p:cNvPr>
          <p:cNvSpPr txBox="1"/>
          <p:nvPr/>
        </p:nvSpPr>
        <p:spPr>
          <a:xfrm>
            <a:off x="4790587" y="3847836"/>
            <a:ext cx="1651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/>
              <a:t>Long Sleeve Fitted Oxford Shirt </a:t>
            </a:r>
            <a:r>
              <a:rPr lang="en-US" b="0" dirty="0"/>
              <a:t>#1017</a:t>
            </a:r>
            <a:endParaRPr lang="en-US" b="0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E7467-D8A5-78B2-AF48-BD4167316CA5}"/>
              </a:ext>
            </a:extLst>
          </p:cNvPr>
          <p:cNvSpPr/>
          <p:nvPr/>
        </p:nvSpPr>
        <p:spPr>
          <a:xfrm>
            <a:off x="152401" y="15240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64D712D-DCED-3714-03D0-9C7781A0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3" y="3536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C76EA8-0C39-6D2F-5F23-1FBC7AF8B9AC}"/>
              </a:ext>
            </a:extLst>
          </p:cNvPr>
          <p:cNvSpPr txBox="1"/>
          <p:nvPr/>
        </p:nvSpPr>
        <p:spPr>
          <a:xfrm>
            <a:off x="4866591" y="2822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 UPPER SCHOOL BOYS DAILY</a:t>
            </a:r>
          </a:p>
        </p:txBody>
      </p:sp>
    </p:spTree>
    <p:extLst>
      <p:ext uri="{BB962C8B-B14F-4D97-AF65-F5344CB8AC3E}">
        <p14:creationId xmlns:p14="http://schemas.microsoft.com/office/powerpoint/2010/main" val="31779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F45C-B292-E334-B5B9-DBDB09099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C938A-A478-95FA-FBF3-73C09529B13F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2A43AD-C756-C0E4-E65C-980A46B6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" y="244231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18508-9166-4214-EE4C-E20D453A17DC}"/>
              </a:ext>
            </a:extLst>
          </p:cNvPr>
          <p:cNvSpPr txBox="1"/>
          <p:nvPr/>
        </p:nvSpPr>
        <p:spPr>
          <a:xfrm>
            <a:off x="4714191" y="129828"/>
            <a:ext cx="428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05651-D992-1068-8210-17631958B3FB}"/>
              </a:ext>
            </a:extLst>
          </p:cNvPr>
          <p:cNvSpPr txBox="1"/>
          <p:nvPr/>
        </p:nvSpPr>
        <p:spPr>
          <a:xfrm>
            <a:off x="0" y="1142505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Please note the following items are discontinued</a:t>
            </a:r>
            <a:endParaRPr lang="en-US" sz="2800" dirty="0"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Solid colored boys and girls 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Khaki skirts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Solid blue jumpers</a:t>
            </a:r>
          </a:p>
          <a:p>
            <a:pPr>
              <a:defRPr/>
            </a:pPr>
            <a:endParaRPr lang="en-US" sz="2800" b="1" u="sng" dirty="0"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New uniform items: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Plaid Box Pleat Jumper (kinder-2</a:t>
            </a:r>
            <a:r>
              <a:rPr lang="en-US" sz="2800" baseline="300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nd</a:t>
            </a: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 grade only)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Boys V-Neck Sweater Vest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Performance Quarter Zip Pullover</a:t>
            </a:r>
          </a:p>
          <a:p>
            <a:pPr>
              <a:defRPr/>
            </a:pPr>
            <a:endParaRPr lang="en-US" sz="2800" b="1" u="sng" dirty="0">
              <a:solidFill>
                <a:srgbClr val="4472C4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4472C4">
                    <a:lumMod val="60000"/>
                    <a:lumOff val="40000"/>
                  </a:srgbClr>
                </a:solidFill>
              </a:rPr>
              <a:t>Upper School </a:t>
            </a:r>
            <a:r>
              <a:rPr lang="en-US" sz="2800" b="1" u="sng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P.E. uniforms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Shirts, shorts, sweat top,&amp; bottom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Long Sleeve Fitted Oxford Shirt </a:t>
            </a:r>
          </a:p>
        </p:txBody>
      </p:sp>
    </p:spTree>
    <p:extLst>
      <p:ext uri="{BB962C8B-B14F-4D97-AF65-F5344CB8AC3E}">
        <p14:creationId xmlns:p14="http://schemas.microsoft.com/office/powerpoint/2010/main" val="35678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CA007-7C7B-D519-DEDC-8CBD4698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BFF86-2043-D3A8-1A75-CD4FED8EAEBF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A2169-4398-E712-4882-B07C7387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6" y="5957679"/>
            <a:ext cx="1547097" cy="5956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Plaid Box Pleat Jumper</a:t>
            </a:r>
            <a:br>
              <a:rPr lang="en-US" sz="800" b="0" i="0" dirty="0">
                <a:solidFill>
                  <a:srgbClr val="002245"/>
                </a:solidFill>
                <a:effectLst/>
                <a:latin typeface="Montserrat" panose="00000500000000000000" pitchFamily="2" charset="0"/>
              </a:rPr>
            </a:b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Item # 1687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A8166-704F-D632-1848-223510D84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2" y="1303990"/>
            <a:ext cx="3681394" cy="535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Required: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A4D285-A7FA-0DA8-ED4A-2843C740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7333" y="1306391"/>
            <a:ext cx="4964183" cy="535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Optional: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B4225C-22BB-4AE2-4EC0-8E118C49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" y="244231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D6556F-DE91-7A47-1F61-9B09F18EFA70}"/>
              </a:ext>
            </a:extLst>
          </p:cNvPr>
          <p:cNvSpPr txBox="1">
            <a:spLocks/>
          </p:cNvSpPr>
          <p:nvPr/>
        </p:nvSpPr>
        <p:spPr>
          <a:xfrm>
            <a:off x="1589917" y="3596727"/>
            <a:ext cx="1083015" cy="466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Peter Pan Polo </a:t>
            </a:r>
          </a:p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#1700 white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24856-F053-D9EB-B7DA-1FDDB8DCE2A3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2 GIRLS DAILY</a:t>
            </a: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0EE7A9EB-0AFA-EC5A-56FF-C6E5F0088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93970F-01C5-995B-C2D7-909F9E2476F4}"/>
              </a:ext>
            </a:extLst>
          </p:cNvPr>
          <p:cNvSpPr txBox="1">
            <a:spLocks/>
          </p:cNvSpPr>
          <p:nvPr/>
        </p:nvSpPr>
        <p:spPr>
          <a:xfrm>
            <a:off x="150558" y="6121988"/>
            <a:ext cx="280377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ADBC340-AFC3-A8A9-EA6C-A0F9F6BAE502}"/>
              </a:ext>
            </a:extLst>
          </p:cNvPr>
          <p:cNvSpPr txBox="1">
            <a:spLocks/>
          </p:cNvSpPr>
          <p:nvPr/>
        </p:nvSpPr>
        <p:spPr>
          <a:xfrm>
            <a:off x="2840824" y="6309688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A8CFD4E-0738-E234-5C26-E4A3897FBB79}"/>
              </a:ext>
            </a:extLst>
          </p:cNvPr>
          <p:cNvSpPr txBox="1">
            <a:spLocks/>
          </p:cNvSpPr>
          <p:nvPr/>
        </p:nvSpPr>
        <p:spPr>
          <a:xfrm>
            <a:off x="6005559" y="6240516"/>
            <a:ext cx="2987883" cy="43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9CA43-688D-7731-57F1-5857B3503915}"/>
              </a:ext>
            </a:extLst>
          </p:cNvPr>
          <p:cNvCxnSpPr>
            <a:cxnSpLocks/>
          </p:cNvCxnSpPr>
          <p:nvPr/>
        </p:nvCxnSpPr>
        <p:spPr>
          <a:xfrm>
            <a:off x="2972569" y="1327266"/>
            <a:ext cx="20979" cy="52469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629C8F97-44D8-A19F-2EAA-D931B9076CBE}"/>
              </a:ext>
            </a:extLst>
          </p:cNvPr>
          <p:cNvSpPr txBox="1">
            <a:spLocks/>
          </p:cNvSpPr>
          <p:nvPr/>
        </p:nvSpPr>
        <p:spPr>
          <a:xfrm>
            <a:off x="4628072" y="1469726"/>
            <a:ext cx="964794" cy="464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F744138-7FB8-549A-2149-AF9C1B507A4D}"/>
              </a:ext>
            </a:extLst>
          </p:cNvPr>
          <p:cNvSpPr txBox="1">
            <a:spLocks/>
          </p:cNvSpPr>
          <p:nvPr/>
        </p:nvSpPr>
        <p:spPr>
          <a:xfrm>
            <a:off x="7281579" y="1471678"/>
            <a:ext cx="873100" cy="54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76AC5E-6D41-BCA2-F33C-7E4083A61179}"/>
              </a:ext>
            </a:extLst>
          </p:cNvPr>
          <p:cNvSpPr txBox="1"/>
          <p:nvPr/>
        </p:nvSpPr>
        <p:spPr>
          <a:xfrm>
            <a:off x="7603012" y="6251424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AC4DB7-BB18-FB25-698A-AD4C238EFB8A}"/>
              </a:ext>
            </a:extLst>
          </p:cNvPr>
          <p:cNvSpPr txBox="1"/>
          <p:nvPr/>
        </p:nvSpPr>
        <p:spPr>
          <a:xfrm>
            <a:off x="6413239" y="5663435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5FDB53-1B04-4CFB-57E4-5711F7776374}"/>
              </a:ext>
            </a:extLst>
          </p:cNvPr>
          <p:cNvSpPr txBox="1"/>
          <p:nvPr/>
        </p:nvSpPr>
        <p:spPr>
          <a:xfrm>
            <a:off x="3011788" y="4706891"/>
            <a:ext cx="155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7558CC11-6417-B90E-47F3-FCA14A15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53" y="4386596"/>
            <a:ext cx="1066753" cy="1229425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F290C0EF-59E7-1471-CDF4-C288B6553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76" y="4319815"/>
            <a:ext cx="1037333" cy="1953814"/>
          </a:xfrm>
          <a:prstGeom prst="rect">
            <a:avLst/>
          </a:prstGeom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459398C8-F917-8521-377E-DF2BA2007B44}"/>
              </a:ext>
            </a:extLst>
          </p:cNvPr>
          <p:cNvSpPr txBox="1"/>
          <p:nvPr/>
        </p:nvSpPr>
        <p:spPr>
          <a:xfrm>
            <a:off x="4505006" y="3624628"/>
            <a:ext cx="14939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#1012 or 1629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navy or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6366D7-8DAD-6B5E-C1A2-1182E9B51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408" y="1726717"/>
            <a:ext cx="1318131" cy="18322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27FD7C-4131-526C-509F-9E5B17408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114" y="1776556"/>
            <a:ext cx="1496642" cy="18890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EAEEC0-A94E-2076-3476-FFCDACD43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1455" y="3321468"/>
            <a:ext cx="997201" cy="1419328"/>
          </a:xfrm>
          <a:prstGeom prst="rect">
            <a:avLst/>
          </a:prstGeom>
        </p:spPr>
      </p:pic>
      <p:pic>
        <p:nvPicPr>
          <p:cNvPr id="39" name="Picture 2" descr="front view of  Reversible Leather Belt">
            <a:extLst>
              <a:ext uri="{FF2B5EF4-FFF2-40B4-BE49-F238E27FC236}">
                <a16:creationId xmlns:a16="http://schemas.microsoft.com/office/drawing/2014/main" id="{C5A18F82-DCB9-F99F-22A8-659B9568A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7245260" y="6273629"/>
            <a:ext cx="429847" cy="3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308658D-5A2F-6C46-E285-17E43C9A8B6F}"/>
              </a:ext>
            </a:extLst>
          </p:cNvPr>
          <p:cNvSpPr txBox="1"/>
          <p:nvPr/>
        </p:nvSpPr>
        <p:spPr>
          <a:xfrm>
            <a:off x="6301906" y="6227335"/>
            <a:ext cx="9396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AF70D2-9267-1E4F-1606-BA64B0561E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1272" y="1892823"/>
            <a:ext cx="1386857" cy="16362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B432EC-F9D5-E42F-62E2-B9AFD7A7BFBA}"/>
              </a:ext>
            </a:extLst>
          </p:cNvPr>
          <p:cNvSpPr txBox="1"/>
          <p:nvPr/>
        </p:nvSpPr>
        <p:spPr>
          <a:xfrm>
            <a:off x="6365032" y="3623551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066480-F1E5-1A3D-3F0C-7833F9284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1572" y="1839912"/>
            <a:ext cx="1289880" cy="17282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2528FE-D04C-0C2C-E344-A6D95A479BE9}"/>
              </a:ext>
            </a:extLst>
          </p:cNvPr>
          <p:cNvSpPr txBox="1"/>
          <p:nvPr/>
        </p:nvSpPr>
        <p:spPr>
          <a:xfrm>
            <a:off x="7854080" y="3504207"/>
            <a:ext cx="112486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E5487C-71FC-F9D1-739C-E9EB1F6E57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100" y="1904131"/>
            <a:ext cx="1190848" cy="1633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CF782-7E6C-DBFC-4778-B8217318C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056" y="3408631"/>
            <a:ext cx="1424861" cy="2615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1EB87-CE49-3703-9C5C-EC1A57916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2705" y="4233103"/>
            <a:ext cx="1193439" cy="1315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851F76-1003-F63D-D2CC-35C2575AFA8B}"/>
              </a:ext>
            </a:extLst>
          </p:cNvPr>
          <p:cNvSpPr txBox="1"/>
          <p:nvPr/>
        </p:nvSpPr>
        <p:spPr>
          <a:xfrm>
            <a:off x="4793452" y="5497065"/>
            <a:ext cx="155094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DB3518-16AF-6D87-BA84-2BA00F9034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8775" y="5124033"/>
            <a:ext cx="1353456" cy="12902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385AD3-B1F3-39C8-8E19-43E9FAB5D42D}"/>
              </a:ext>
            </a:extLst>
          </p:cNvPr>
          <p:cNvSpPr txBox="1"/>
          <p:nvPr/>
        </p:nvSpPr>
        <p:spPr>
          <a:xfrm>
            <a:off x="2884903" y="6439892"/>
            <a:ext cx="22445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Pull-on Kick Pleat Performance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1703 khaki </a:t>
            </a:r>
          </a:p>
        </p:txBody>
      </p:sp>
    </p:spTree>
    <p:extLst>
      <p:ext uri="{BB962C8B-B14F-4D97-AF65-F5344CB8AC3E}">
        <p14:creationId xmlns:p14="http://schemas.microsoft.com/office/powerpoint/2010/main" val="117763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D656-CDB1-513D-3BF4-964F2213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47CBC-9CB2-829E-6477-3E65CB20A419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92B316-1937-B768-6535-87E1CCA4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64" y="1308910"/>
            <a:ext cx="3718442" cy="534784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4C9E46C-130B-8789-1966-83F34799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283" y="1308910"/>
            <a:ext cx="5055091" cy="524898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1EBBF2-C601-8381-EFD9-DDB8779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1985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0278F60-8B7B-05CB-A37A-C48540B65C90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9CAF9-BA38-9BB6-413E-75D3BC429BB4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2 GIRLS FORMAL</a:t>
            </a: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D90BD2AC-B8DC-B809-973C-A4DB7D464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2DFC29-0767-2816-4D80-BB3CC2BEE915}"/>
              </a:ext>
            </a:extLst>
          </p:cNvPr>
          <p:cNvSpPr txBox="1">
            <a:spLocks/>
          </p:cNvSpPr>
          <p:nvPr/>
        </p:nvSpPr>
        <p:spPr>
          <a:xfrm>
            <a:off x="1516750" y="6211652"/>
            <a:ext cx="5797126" cy="43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D6DC722-90B9-5F7C-44C8-7225DC1CD0BD}"/>
              </a:ext>
            </a:extLst>
          </p:cNvPr>
          <p:cNvSpPr txBox="1">
            <a:spLocks/>
          </p:cNvSpPr>
          <p:nvPr/>
        </p:nvSpPr>
        <p:spPr>
          <a:xfrm>
            <a:off x="5381304" y="6146452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DF27194-0272-CD5D-631C-360A1A50D8F8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EE8F4-EF65-A7B5-50E0-95D2429386D4}"/>
              </a:ext>
            </a:extLst>
          </p:cNvPr>
          <p:cNvSpPr txBox="1"/>
          <p:nvPr/>
        </p:nvSpPr>
        <p:spPr>
          <a:xfrm>
            <a:off x="486285" y="3522122"/>
            <a:ext cx="2274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Peter Pan Collar Blouse- white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#1594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long sleeve or</a:t>
            </a:r>
          </a:p>
          <a:p>
            <a:pPr algn="ctr"/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#1593 short sleeve</a:t>
            </a:r>
            <a:endParaRPr lang="en-US" sz="1100" dirty="0"/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AA4FD-BD86-4BF3-F603-02BF511B0231}"/>
              </a:ext>
            </a:extLst>
          </p:cNvPr>
          <p:cNvSpPr txBox="1"/>
          <p:nvPr/>
        </p:nvSpPr>
        <p:spPr>
          <a:xfrm>
            <a:off x="-40160" y="5077749"/>
            <a:ext cx="1516174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Cross Tie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#10754 clear blue plaid</a:t>
            </a:r>
          </a:p>
          <a:p>
            <a:pPr algn="ctr"/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7BCAE-688D-425A-0342-A8A41AC9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" y="1618238"/>
            <a:ext cx="1666269" cy="19630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FC5F20-3BF9-0EEE-40B1-1184E6B85D1F}"/>
              </a:ext>
            </a:extLst>
          </p:cNvPr>
          <p:cNvSpPr txBox="1"/>
          <p:nvPr/>
        </p:nvSpPr>
        <p:spPr>
          <a:xfrm>
            <a:off x="7603012" y="6251424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7DC03-8E15-0150-2298-3ED417BBD1C2}"/>
              </a:ext>
            </a:extLst>
          </p:cNvPr>
          <p:cNvSpPr txBox="1"/>
          <p:nvPr/>
        </p:nvSpPr>
        <p:spPr>
          <a:xfrm>
            <a:off x="6402780" y="5647420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1A2B11-134D-38F3-1E59-046938E2B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953" y="4386596"/>
            <a:ext cx="1066753" cy="1229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754CCB-88F2-385B-A247-53598EED9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776" y="4319815"/>
            <a:ext cx="1037333" cy="1953814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7656F33F-73B5-827C-A1BA-B719EF50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8242262" y="1618238"/>
            <a:ext cx="527357" cy="4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71A087-D7F2-C532-43A1-4A568CF87475}"/>
              </a:ext>
            </a:extLst>
          </p:cNvPr>
          <p:cNvSpPr txBox="1"/>
          <p:nvPr/>
        </p:nvSpPr>
        <p:spPr>
          <a:xfrm>
            <a:off x="8029631" y="1997228"/>
            <a:ext cx="9133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07D29B-E5C4-45C7-E8DF-6028D9B21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3012" y="1813882"/>
            <a:ext cx="1386857" cy="1636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FA310-A477-9FA3-152D-34ADB3C15FD4}"/>
              </a:ext>
            </a:extLst>
          </p:cNvPr>
          <p:cNvSpPr txBox="1"/>
          <p:nvPr/>
        </p:nvSpPr>
        <p:spPr>
          <a:xfrm>
            <a:off x="4933713" y="3458798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A18A8B2-E909-4FFC-AC84-800EDD4BA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4896" y="1799951"/>
            <a:ext cx="1289880" cy="17282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A7E0ED0-01A8-8200-EAF4-10DAA6398D0F}"/>
              </a:ext>
            </a:extLst>
          </p:cNvPr>
          <p:cNvSpPr txBox="1"/>
          <p:nvPr/>
        </p:nvSpPr>
        <p:spPr>
          <a:xfrm>
            <a:off x="6454477" y="3499320"/>
            <a:ext cx="1490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E9A51D-84A9-8558-9F96-5213FB2EA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476" y="1726721"/>
            <a:ext cx="1549731" cy="180165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840E38-F48A-7596-FB7E-9A80FEB2BEF7}"/>
              </a:ext>
            </a:extLst>
          </p:cNvPr>
          <p:cNvCxnSpPr>
            <a:cxnSpLocks/>
          </p:cNvCxnSpPr>
          <p:nvPr/>
        </p:nvCxnSpPr>
        <p:spPr>
          <a:xfrm>
            <a:off x="3365873" y="1310912"/>
            <a:ext cx="20979" cy="52469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6796BC-96AF-C94D-A2E8-59BA3A782D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208" y="4062703"/>
            <a:ext cx="940111" cy="10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620C3-9EBD-7998-4B04-664353C9E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612" y="4193992"/>
            <a:ext cx="1167066" cy="21396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B6F253D-9285-C755-C4F4-6021FA9A8AE8}"/>
              </a:ext>
            </a:extLst>
          </p:cNvPr>
          <p:cNvSpPr txBox="1">
            <a:spLocks/>
          </p:cNvSpPr>
          <p:nvPr/>
        </p:nvSpPr>
        <p:spPr>
          <a:xfrm>
            <a:off x="75239" y="5739808"/>
            <a:ext cx="1547097" cy="59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Plaid Box Pleat Jumper</a:t>
            </a:r>
            <a:br>
              <a:rPr lang="en-US" sz="800" dirty="0">
                <a:solidFill>
                  <a:srgbClr val="002245"/>
                </a:solidFill>
                <a:latin typeface="Montserrat" panose="00000500000000000000" pitchFamily="2" charset="0"/>
              </a:rPr>
            </a:b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Item # 1687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C12B8-D4D6-0EAC-37D1-3EF43680B421}"/>
              </a:ext>
            </a:extLst>
          </p:cNvPr>
          <p:cNvSpPr txBox="1"/>
          <p:nvPr/>
        </p:nvSpPr>
        <p:spPr>
          <a:xfrm>
            <a:off x="3434567" y="4547501"/>
            <a:ext cx="155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47C8CB-C1EB-404E-0C68-D0B4810D0C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6951" y="3103207"/>
            <a:ext cx="1079095" cy="1449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8D6FB-C233-2742-1C28-675C28BC82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020" y="4476701"/>
            <a:ext cx="1193439" cy="1315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AEF70D-297A-61DE-36BD-880A259A13EE}"/>
              </a:ext>
            </a:extLst>
          </p:cNvPr>
          <p:cNvSpPr txBox="1"/>
          <p:nvPr/>
        </p:nvSpPr>
        <p:spPr>
          <a:xfrm>
            <a:off x="5110767" y="5740663"/>
            <a:ext cx="155094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8EA1F4-F99B-13CB-DEDD-37E36492B2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6465" y="5041180"/>
            <a:ext cx="1353456" cy="1290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76D8A7-DE34-10CD-F2E1-89AD4AAB769A}"/>
              </a:ext>
            </a:extLst>
          </p:cNvPr>
          <p:cNvSpPr txBox="1"/>
          <p:nvPr/>
        </p:nvSpPr>
        <p:spPr>
          <a:xfrm>
            <a:off x="3311868" y="6337238"/>
            <a:ext cx="22445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Pull-on Kick Pleat Performance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1703 khaki </a:t>
            </a:r>
          </a:p>
        </p:txBody>
      </p:sp>
    </p:spTree>
    <p:extLst>
      <p:ext uri="{BB962C8B-B14F-4D97-AF65-F5344CB8AC3E}">
        <p14:creationId xmlns:p14="http://schemas.microsoft.com/office/powerpoint/2010/main" val="280116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930E-EE81-32B5-DC3B-E3823D91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FC2F1-7DCF-716B-5EF6-FFBEAB3DFE0F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1A180E-77B7-4100-A2ED-B946E105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50FA7-2FD9-6B19-79F1-B3E752B22638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GIRLS DAILY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494E4-08C0-3E74-3769-539DC7D48FD5}"/>
              </a:ext>
            </a:extLst>
          </p:cNvPr>
          <p:cNvSpPr txBox="1">
            <a:spLocks/>
          </p:cNvSpPr>
          <p:nvPr/>
        </p:nvSpPr>
        <p:spPr>
          <a:xfrm>
            <a:off x="616630" y="6267880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C5CB3D3-EF70-38AD-A605-B538F096945E}"/>
              </a:ext>
            </a:extLst>
          </p:cNvPr>
          <p:cNvSpPr txBox="1">
            <a:spLocks/>
          </p:cNvSpPr>
          <p:nvPr/>
        </p:nvSpPr>
        <p:spPr>
          <a:xfrm>
            <a:off x="5378327" y="6230665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0ECCE19-F2F3-B6BC-7F0C-8B45EBE45AAA}"/>
              </a:ext>
            </a:extLst>
          </p:cNvPr>
          <p:cNvSpPr txBox="1">
            <a:spLocks/>
          </p:cNvSpPr>
          <p:nvPr/>
        </p:nvSpPr>
        <p:spPr>
          <a:xfrm>
            <a:off x="537770" y="498421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3053518-5DBB-D5B2-18A9-A0E32E6DA5FD}"/>
              </a:ext>
            </a:extLst>
          </p:cNvPr>
          <p:cNvSpPr txBox="1">
            <a:spLocks/>
          </p:cNvSpPr>
          <p:nvPr/>
        </p:nvSpPr>
        <p:spPr>
          <a:xfrm>
            <a:off x="6649247" y="5528406"/>
            <a:ext cx="1677029" cy="67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7" name="Title 1">
            <a:extLst>
              <a:ext uri="{FF2B5EF4-FFF2-40B4-BE49-F238E27FC236}">
                <a16:creationId xmlns:a16="http://schemas.microsoft.com/office/drawing/2014/main" id="{9C48A05B-C2F3-3986-CD3D-C217ED850834}"/>
              </a:ext>
            </a:extLst>
          </p:cNvPr>
          <p:cNvSpPr txBox="1">
            <a:spLocks/>
          </p:cNvSpPr>
          <p:nvPr/>
        </p:nvSpPr>
        <p:spPr>
          <a:xfrm>
            <a:off x="7016960" y="1229169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0" name="Title 1">
            <a:extLst>
              <a:ext uri="{FF2B5EF4-FFF2-40B4-BE49-F238E27FC236}">
                <a16:creationId xmlns:a16="http://schemas.microsoft.com/office/drawing/2014/main" id="{72063F8B-3895-54E7-C5F9-D17B2B86FB46}"/>
              </a:ext>
            </a:extLst>
          </p:cNvPr>
          <p:cNvSpPr txBox="1">
            <a:spLocks/>
          </p:cNvSpPr>
          <p:nvPr/>
        </p:nvSpPr>
        <p:spPr>
          <a:xfrm>
            <a:off x="2127040" y="1108594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CF26F5-CAEF-1810-8DB2-B3EA1253FC24}"/>
              </a:ext>
            </a:extLst>
          </p:cNvPr>
          <p:cNvSpPr txBox="1">
            <a:spLocks/>
          </p:cNvSpPr>
          <p:nvPr/>
        </p:nvSpPr>
        <p:spPr>
          <a:xfrm>
            <a:off x="772052" y="5193173"/>
            <a:ext cx="905603" cy="43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57A804D-E6D1-50CC-8822-6BE229B02EDA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34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A0F8FCF6-96A8-1F34-A516-2658D7404E08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248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9A099-C431-25D1-F99C-140BCA21257E}"/>
              </a:ext>
            </a:extLst>
          </p:cNvPr>
          <p:cNvCxnSpPr>
            <a:cxnSpLocks/>
          </p:cNvCxnSpPr>
          <p:nvPr/>
        </p:nvCxnSpPr>
        <p:spPr>
          <a:xfrm>
            <a:off x="2892954" y="1315430"/>
            <a:ext cx="20979" cy="52469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4BE739-C520-B622-0BC0-FD69060EAC7C}"/>
              </a:ext>
            </a:extLst>
          </p:cNvPr>
          <p:cNvSpPr txBox="1"/>
          <p:nvPr/>
        </p:nvSpPr>
        <p:spPr>
          <a:xfrm>
            <a:off x="5911526" y="6295203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08C502-7D6B-E5D4-1DFE-AC6E2F63F8D7}"/>
              </a:ext>
            </a:extLst>
          </p:cNvPr>
          <p:cNvSpPr txBox="1"/>
          <p:nvPr/>
        </p:nvSpPr>
        <p:spPr>
          <a:xfrm>
            <a:off x="4605990" y="5831452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C8958-5844-6C7C-F856-29E994616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89" y="4450344"/>
            <a:ext cx="1066753" cy="1229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7DAE22-AD97-F6C3-FE2C-63C0FC58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566" y="4363748"/>
            <a:ext cx="1037333" cy="1953814"/>
          </a:xfrm>
          <a:prstGeom prst="rect">
            <a:avLst/>
          </a:prstGeom>
        </p:spPr>
      </p:pic>
      <p:pic>
        <p:nvPicPr>
          <p:cNvPr id="41" name="Picture 2" descr="front view of  Reversible Leather Belt">
            <a:extLst>
              <a:ext uri="{FF2B5EF4-FFF2-40B4-BE49-F238E27FC236}">
                <a16:creationId xmlns:a16="http://schemas.microsoft.com/office/drawing/2014/main" id="{6627E57D-5D92-7D19-7AFA-61F4E8353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7375690" y="4638504"/>
            <a:ext cx="786704" cy="6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2D17922-CA45-68E2-635A-8445966EC89B}"/>
              </a:ext>
            </a:extLst>
          </p:cNvPr>
          <p:cNvSpPr txBox="1"/>
          <p:nvPr/>
        </p:nvSpPr>
        <p:spPr>
          <a:xfrm>
            <a:off x="7287888" y="5324712"/>
            <a:ext cx="9133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5027650-2B95-33AC-E7E6-6F8A39FC5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836" y="1780967"/>
            <a:ext cx="1386857" cy="163624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867797D-4089-EEDA-CF0E-3BEFD490ACE8}"/>
              </a:ext>
            </a:extLst>
          </p:cNvPr>
          <p:cNvSpPr txBox="1"/>
          <p:nvPr/>
        </p:nvSpPr>
        <p:spPr>
          <a:xfrm>
            <a:off x="5147596" y="3463567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901BA27-F649-7142-90D6-A562AFB7E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202" y="1718980"/>
            <a:ext cx="1289880" cy="17282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434D8AB-2A0F-3D54-D6F3-4A6757FF77A7}"/>
              </a:ext>
            </a:extLst>
          </p:cNvPr>
          <p:cNvSpPr txBox="1"/>
          <p:nvPr/>
        </p:nvSpPr>
        <p:spPr>
          <a:xfrm>
            <a:off x="6909054" y="3381059"/>
            <a:ext cx="112486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7F5BE-6B0B-8F5C-6F07-49D50CAB8C33}"/>
              </a:ext>
            </a:extLst>
          </p:cNvPr>
          <p:cNvSpPr txBox="1"/>
          <p:nvPr/>
        </p:nvSpPr>
        <p:spPr>
          <a:xfrm>
            <a:off x="141626" y="5609500"/>
            <a:ext cx="155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  <a:r>
              <a:rPr lang="en-US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8892D-3EA1-1ED4-DDAB-B9A22FBD13CE}"/>
              </a:ext>
            </a:extLst>
          </p:cNvPr>
          <p:cNvSpPr txBox="1"/>
          <p:nvPr/>
        </p:nvSpPr>
        <p:spPr>
          <a:xfrm>
            <a:off x="643241" y="3531429"/>
            <a:ext cx="14939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#1012 or 1629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navy or blue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E009A-0C0D-5C02-68BE-925B5F2BCB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16" y="1752311"/>
            <a:ext cx="1318131" cy="1832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B101E-2BD8-4757-FC30-D778CD466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56" y="4268491"/>
            <a:ext cx="929983" cy="1323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53225E-46AC-DBF7-1C2A-865993FE67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9283" y="1819570"/>
            <a:ext cx="1190848" cy="1633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9F081-337A-1B96-B1DD-3BDFC76EDA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6764" y="4638504"/>
            <a:ext cx="1193439" cy="131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A3B95C-DD8B-8BA0-8735-7DA6E26744BD}"/>
              </a:ext>
            </a:extLst>
          </p:cNvPr>
          <p:cNvSpPr txBox="1"/>
          <p:nvPr/>
        </p:nvSpPr>
        <p:spPr>
          <a:xfrm>
            <a:off x="3139322" y="5910482"/>
            <a:ext cx="155094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72745-80A5-A93D-B831-38AB768403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1464" y="2856714"/>
            <a:ext cx="1353456" cy="12902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099429-0382-6CFA-C353-6401F7709911}"/>
              </a:ext>
            </a:extLst>
          </p:cNvPr>
          <p:cNvSpPr txBox="1"/>
          <p:nvPr/>
        </p:nvSpPr>
        <p:spPr>
          <a:xfrm>
            <a:off x="2818664" y="4159481"/>
            <a:ext cx="22445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Pull-on Kick Pleat Performance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1703 khaki </a:t>
            </a:r>
          </a:p>
        </p:txBody>
      </p:sp>
    </p:spTree>
    <p:extLst>
      <p:ext uri="{BB962C8B-B14F-4D97-AF65-F5344CB8AC3E}">
        <p14:creationId xmlns:p14="http://schemas.microsoft.com/office/powerpoint/2010/main" val="186568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D656-CDB1-513D-3BF4-964F2213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47CBC-9CB2-829E-6477-3E65CB20A419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92B316-1937-B768-6535-87E1CCA4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64" y="1308910"/>
            <a:ext cx="3718442" cy="534784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4C9E46C-130B-8789-1966-83F34799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283" y="1308910"/>
            <a:ext cx="5055091" cy="524898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1EBBF2-C601-8381-EFD9-DDB8779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1985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0278F60-8B7B-05CB-A37A-C48540B65C90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9CAF9-BA38-9BB6-413E-75D3BC429BB4}"/>
              </a:ext>
            </a:extLst>
          </p:cNvPr>
          <p:cNvSpPr txBox="1"/>
          <p:nvPr/>
        </p:nvSpPr>
        <p:spPr>
          <a:xfrm>
            <a:off x="4714191" y="129828"/>
            <a:ext cx="42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GIRLS FORMAL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D90BD2AC-B8DC-B809-973C-A4DB7D464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2DFC29-0767-2816-4D80-BB3CC2BEE915}"/>
              </a:ext>
            </a:extLst>
          </p:cNvPr>
          <p:cNvSpPr txBox="1">
            <a:spLocks/>
          </p:cNvSpPr>
          <p:nvPr/>
        </p:nvSpPr>
        <p:spPr>
          <a:xfrm>
            <a:off x="1516750" y="6211652"/>
            <a:ext cx="5797126" cy="43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D6DC722-90B9-5F7C-44C8-7225DC1CD0BD}"/>
              </a:ext>
            </a:extLst>
          </p:cNvPr>
          <p:cNvSpPr txBox="1">
            <a:spLocks/>
          </p:cNvSpPr>
          <p:nvPr/>
        </p:nvSpPr>
        <p:spPr>
          <a:xfrm>
            <a:off x="5381304" y="6146452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DF27194-0272-CD5D-631C-360A1A50D8F8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AA4FD-BD86-4BF3-F603-02BF511B0231}"/>
              </a:ext>
            </a:extLst>
          </p:cNvPr>
          <p:cNvSpPr txBox="1"/>
          <p:nvPr/>
        </p:nvSpPr>
        <p:spPr>
          <a:xfrm>
            <a:off x="80564" y="5434389"/>
            <a:ext cx="1516174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Cross Tie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#10754 clear blue plaid</a:t>
            </a:r>
          </a:p>
          <a:p>
            <a:pPr algn="ctr"/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C5F20-3BF9-0EEE-40B1-1184E6B85D1F}"/>
              </a:ext>
            </a:extLst>
          </p:cNvPr>
          <p:cNvSpPr txBox="1"/>
          <p:nvPr/>
        </p:nvSpPr>
        <p:spPr>
          <a:xfrm>
            <a:off x="7329393" y="6185199"/>
            <a:ext cx="14185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Straight Fit Stretch Twill Pant 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7DC03-8E15-0150-2298-3ED417BBD1C2}"/>
              </a:ext>
            </a:extLst>
          </p:cNvPr>
          <p:cNvSpPr txBox="1"/>
          <p:nvPr/>
        </p:nvSpPr>
        <p:spPr>
          <a:xfrm>
            <a:off x="5768476" y="5726096"/>
            <a:ext cx="1353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Girls’ Stretch Twill Bermuda Short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1A2B11-134D-38F3-1E59-046938E2B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956" y="4505887"/>
            <a:ext cx="1066753" cy="1229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754CCB-88F2-385B-A247-53598EED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590" y="4243980"/>
            <a:ext cx="1037333" cy="1953814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7656F33F-73B5-827C-A1BA-B719EF50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3924833" y="1474567"/>
            <a:ext cx="665321" cy="5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71A087-D7F2-C532-43A1-4A568CF87475}"/>
              </a:ext>
            </a:extLst>
          </p:cNvPr>
          <p:cNvSpPr txBox="1"/>
          <p:nvPr/>
        </p:nvSpPr>
        <p:spPr>
          <a:xfrm>
            <a:off x="3748666" y="1981167"/>
            <a:ext cx="9133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07D29B-E5C4-45C7-E8DF-6028D9B21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020" y="1885151"/>
            <a:ext cx="1386857" cy="1636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FA310-A477-9FA3-152D-34ADB3C15FD4}"/>
              </a:ext>
            </a:extLst>
          </p:cNvPr>
          <p:cNvSpPr txBox="1"/>
          <p:nvPr/>
        </p:nvSpPr>
        <p:spPr>
          <a:xfrm>
            <a:off x="5541982" y="3457971"/>
            <a:ext cx="135309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A18A8B2-E909-4FFC-AC84-800EDD4BA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970" y="1812534"/>
            <a:ext cx="1289880" cy="17282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A7E0ED0-01A8-8200-EAF4-10DAA6398D0F}"/>
              </a:ext>
            </a:extLst>
          </p:cNvPr>
          <p:cNvSpPr txBox="1"/>
          <p:nvPr/>
        </p:nvSpPr>
        <p:spPr>
          <a:xfrm>
            <a:off x="7147134" y="3454124"/>
            <a:ext cx="150514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840E38-F48A-7596-FB7E-9A80FEB2BEF7}"/>
              </a:ext>
            </a:extLst>
          </p:cNvPr>
          <p:cNvCxnSpPr>
            <a:cxnSpLocks/>
          </p:cNvCxnSpPr>
          <p:nvPr/>
        </p:nvCxnSpPr>
        <p:spPr>
          <a:xfrm>
            <a:off x="3560742" y="1330157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5A12996-7A32-4B7B-5467-A37E6FD24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620" y="1747227"/>
            <a:ext cx="1757875" cy="195573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64B4C4-5A86-45E7-7256-B2012994E82A}"/>
              </a:ext>
            </a:extLst>
          </p:cNvPr>
          <p:cNvSpPr txBox="1"/>
          <p:nvPr/>
        </p:nvSpPr>
        <p:spPr>
          <a:xfrm>
            <a:off x="307753" y="3655894"/>
            <a:ext cx="29250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Fitted Oxford Shirt - white</a:t>
            </a:r>
          </a:p>
          <a:p>
            <a:pPr algn="ctr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#1706 long sleeve or #1707 short sleeve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F8CCC53-706C-A0D5-71F1-84A972E0E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2419" y="1798307"/>
            <a:ext cx="1581351" cy="1749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8C396-0E7D-C022-D1CE-ABCCF0527591}"/>
              </a:ext>
            </a:extLst>
          </p:cNvPr>
          <p:cNvSpPr txBox="1"/>
          <p:nvPr/>
        </p:nvSpPr>
        <p:spPr>
          <a:xfrm>
            <a:off x="1257651" y="5726096"/>
            <a:ext cx="1815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Knee Pleated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Skirt</a:t>
            </a:r>
            <a:r>
              <a:rPr lang="en-US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1065 clear blue plaid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A6B5-53FA-897D-F40E-C15F89E92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3835" y="4426313"/>
            <a:ext cx="929983" cy="1323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796BC-96AF-C94D-A2E8-59BA3A782D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32" y="4540987"/>
            <a:ext cx="766837" cy="893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BD5B8-E0BF-25FF-2F82-194F1FC8F5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4523" y="4792550"/>
            <a:ext cx="1193439" cy="1315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1F69D-9551-AAF1-AE9F-7B5712083FAE}"/>
              </a:ext>
            </a:extLst>
          </p:cNvPr>
          <p:cNvSpPr txBox="1"/>
          <p:nvPr/>
        </p:nvSpPr>
        <p:spPr>
          <a:xfrm>
            <a:off x="3887081" y="6064528"/>
            <a:ext cx="155094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4E7DBE-FAFC-2050-E174-5A742C7A6C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9223" y="3010760"/>
            <a:ext cx="1353456" cy="1290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418EE3-53A9-35B4-D1BA-839066436BD8}"/>
              </a:ext>
            </a:extLst>
          </p:cNvPr>
          <p:cNvSpPr txBox="1"/>
          <p:nvPr/>
        </p:nvSpPr>
        <p:spPr>
          <a:xfrm>
            <a:off x="3566423" y="4313527"/>
            <a:ext cx="22445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Pull-on Kick Pleat Performance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1703 khaki </a:t>
            </a:r>
          </a:p>
        </p:txBody>
      </p:sp>
    </p:spTree>
    <p:extLst>
      <p:ext uri="{BB962C8B-B14F-4D97-AF65-F5344CB8AC3E}">
        <p14:creationId xmlns:p14="http://schemas.microsoft.com/office/powerpoint/2010/main" val="121133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4374-FED6-0BF9-74DF-45016B4D3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61477E5-10FD-95A8-9B5A-8F5A07BD3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32" y="1799595"/>
            <a:ext cx="1819635" cy="22580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25F81F-9A2D-C781-0EBD-5F2656F63C9D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ACE903-B684-ACE4-3626-82266A2C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E526B-8ECD-DB4E-4F5C-E20E4D1CE3BE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5th BOYS DAILY</a:t>
            </a:r>
          </a:p>
        </p:txBody>
      </p:sp>
      <p:pic>
        <p:nvPicPr>
          <p:cNvPr id="3074" name="Picture 2" descr="front view of  Reversible Leather Belt">
            <a:extLst>
              <a:ext uri="{FF2B5EF4-FFF2-40B4-BE49-F238E27FC236}">
                <a16:creationId xmlns:a16="http://schemas.microsoft.com/office/drawing/2014/main" id="{2B2A3C80-0507-FE2D-DC0B-9DCFCC783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1405939" y="5025394"/>
            <a:ext cx="788850" cy="6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F33C90A8-EDA6-8D8C-FF5A-93270E15A47B}"/>
              </a:ext>
            </a:extLst>
          </p:cNvPr>
          <p:cNvSpPr txBox="1">
            <a:spLocks/>
          </p:cNvSpPr>
          <p:nvPr/>
        </p:nvSpPr>
        <p:spPr>
          <a:xfrm>
            <a:off x="320027" y="572474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D64436-1FB1-4DB8-8496-B1794A7D23B2}"/>
              </a:ext>
            </a:extLst>
          </p:cNvPr>
          <p:cNvSpPr txBox="1">
            <a:spLocks/>
          </p:cNvSpPr>
          <p:nvPr/>
        </p:nvSpPr>
        <p:spPr>
          <a:xfrm>
            <a:off x="6626050" y="5611634"/>
            <a:ext cx="1169742" cy="622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3D3F07-A522-390D-50D3-77DD28BFF316}"/>
              </a:ext>
            </a:extLst>
          </p:cNvPr>
          <p:cNvSpPr txBox="1">
            <a:spLocks/>
          </p:cNvSpPr>
          <p:nvPr/>
        </p:nvSpPr>
        <p:spPr>
          <a:xfrm>
            <a:off x="2559536" y="1227480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E0287-E63E-AFBC-E99D-E158BD6574F2}"/>
              </a:ext>
            </a:extLst>
          </p:cNvPr>
          <p:cNvSpPr txBox="1"/>
          <p:nvPr/>
        </p:nvSpPr>
        <p:spPr>
          <a:xfrm>
            <a:off x="1017947" y="6017131"/>
            <a:ext cx="172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Boys’ Straight Fit Stretch Twill Pant</a:t>
            </a:r>
          </a:p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#1694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khaki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541A42-02E8-B7D4-E0FA-CC563333A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837" y="4141097"/>
            <a:ext cx="1214576" cy="2615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9470B0-1F35-7074-F337-F8B0E235E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6" y="1716939"/>
            <a:ext cx="1909193" cy="23196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472C44-CBF6-409F-97B4-273BB8F74BB6}"/>
              </a:ext>
            </a:extLst>
          </p:cNvPr>
          <p:cNvSpPr txBox="1"/>
          <p:nvPr/>
        </p:nvSpPr>
        <p:spPr>
          <a:xfrm>
            <a:off x="340402" y="4665279"/>
            <a:ext cx="10657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any vendor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black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EFD571D7-9E54-1092-E2D7-B8B0B79B23F0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41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2A6B997A-9FB2-A7E6-FBDF-0D3D04A3C521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412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3DDBBD-218C-036C-3625-23114DE24557}"/>
              </a:ext>
            </a:extLst>
          </p:cNvPr>
          <p:cNvCxnSpPr>
            <a:cxnSpLocks/>
          </p:cNvCxnSpPr>
          <p:nvPr/>
        </p:nvCxnSpPr>
        <p:spPr>
          <a:xfrm>
            <a:off x="4299374" y="1352594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86B500-0F7D-09BA-EF04-82ED2BD1CD8B}"/>
              </a:ext>
            </a:extLst>
          </p:cNvPr>
          <p:cNvSpPr txBox="1"/>
          <p:nvPr/>
        </p:nvSpPr>
        <p:spPr>
          <a:xfrm>
            <a:off x="1076519" y="3828969"/>
            <a:ext cx="19091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#1012 or #1629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navy or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6037A-7B04-38BC-65B4-156851A5B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880" y="4518205"/>
            <a:ext cx="1288634" cy="146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59E473-D21F-1F31-7D72-4C7D5F93678A}"/>
              </a:ext>
            </a:extLst>
          </p:cNvPr>
          <p:cNvSpPr txBox="1"/>
          <p:nvPr/>
        </p:nvSpPr>
        <p:spPr>
          <a:xfrm>
            <a:off x="4794961" y="4033695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AA660-9845-DF04-5933-C460661083B7}"/>
              </a:ext>
            </a:extLst>
          </p:cNvPr>
          <p:cNvSpPr txBox="1"/>
          <p:nvPr/>
        </p:nvSpPr>
        <p:spPr>
          <a:xfrm>
            <a:off x="6247316" y="5986840"/>
            <a:ext cx="15524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Boys’ Flat Front Stretch Twill Short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#1699 khaki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69107-43CB-6075-D66F-3AF003940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106" y="1688218"/>
            <a:ext cx="1819635" cy="2348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7D220-E315-3FDD-2839-ADF4CE47BDE9}"/>
              </a:ext>
            </a:extLst>
          </p:cNvPr>
          <p:cNvSpPr txBox="1"/>
          <p:nvPr/>
        </p:nvSpPr>
        <p:spPr>
          <a:xfrm>
            <a:off x="7632153" y="4024912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#1029 navy</a:t>
            </a:r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FE4B85-BA74-0100-8CDD-270397E555DA}"/>
              </a:ext>
            </a:extLst>
          </p:cNvPr>
          <p:cNvGrpSpPr/>
          <p:nvPr/>
        </p:nvGrpSpPr>
        <p:grpSpPr>
          <a:xfrm>
            <a:off x="7632153" y="1939776"/>
            <a:ext cx="1129871" cy="1889193"/>
            <a:chOff x="7298689" y="1966822"/>
            <a:chExt cx="1129871" cy="18891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4B6752-E5C3-7DDA-BC76-E089DC18C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1FA6C5-A8D7-EB9D-FBD5-2F8EB584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13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8657-243C-4BFE-CC8F-A6334DF4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37EB6C6-CBD6-3775-6CA1-324111FC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4" y="1644296"/>
            <a:ext cx="1768576" cy="2045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DFD01F-E348-B3EA-6D8A-65737F6D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24" y="3858068"/>
            <a:ext cx="616362" cy="167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7FE862-F34B-018A-FA02-74BD17666E81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2FEC-251E-B581-E760-8A38815A7271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5th BOYS FORMAL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758BCB2-B15F-D04E-786E-761C0A256DCD}"/>
              </a:ext>
            </a:extLst>
          </p:cNvPr>
          <p:cNvSpPr txBox="1">
            <a:spLocks/>
          </p:cNvSpPr>
          <p:nvPr/>
        </p:nvSpPr>
        <p:spPr>
          <a:xfrm>
            <a:off x="345782" y="4942735"/>
            <a:ext cx="2423901" cy="616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65D67-1A76-35E7-CB6E-E5EA93F07166}"/>
              </a:ext>
            </a:extLst>
          </p:cNvPr>
          <p:cNvSpPr txBox="1"/>
          <p:nvPr/>
        </p:nvSpPr>
        <p:spPr>
          <a:xfrm>
            <a:off x="3657710" y="5471828"/>
            <a:ext cx="9531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Tie</a:t>
            </a:r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#1030 clear blue plaid</a:t>
            </a:r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" name="Picture 2" descr="front view of  Reversible Leather Belt">
            <a:extLst>
              <a:ext uri="{FF2B5EF4-FFF2-40B4-BE49-F238E27FC236}">
                <a16:creationId xmlns:a16="http://schemas.microsoft.com/office/drawing/2014/main" id="{41B802A1-12D7-290E-2524-138CAD0A3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2242453" y="4352497"/>
            <a:ext cx="788850" cy="6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169B2D-E6AA-E0A2-206B-62D212B652D5}"/>
              </a:ext>
            </a:extLst>
          </p:cNvPr>
          <p:cNvSpPr txBox="1"/>
          <p:nvPr/>
        </p:nvSpPr>
        <p:spPr>
          <a:xfrm>
            <a:off x="1352657" y="5972605"/>
            <a:ext cx="172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Boys’ Straight Fit Stretch Twill Pant</a:t>
            </a:r>
          </a:p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#1694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khaki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D27A3E-A62E-326A-93C4-56737B879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81" y="4182523"/>
            <a:ext cx="1159633" cy="24971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F15781-22E1-9138-631A-7166C8077B2B}"/>
              </a:ext>
            </a:extLst>
          </p:cNvPr>
          <p:cNvSpPr txBox="1"/>
          <p:nvPr/>
        </p:nvSpPr>
        <p:spPr>
          <a:xfrm>
            <a:off x="2104015" y="4994554"/>
            <a:ext cx="10657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any vendor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black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84F769F-5A81-BC0B-1AD3-E8E43A2AE0E0}"/>
              </a:ext>
            </a:extLst>
          </p:cNvPr>
          <p:cNvSpPr txBox="1">
            <a:spLocks/>
          </p:cNvSpPr>
          <p:nvPr/>
        </p:nvSpPr>
        <p:spPr>
          <a:xfrm>
            <a:off x="80564" y="1308910"/>
            <a:ext cx="3718442" cy="541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Required: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D659A26E-821E-C1F5-5A84-E49E32EB3DBB}"/>
              </a:ext>
            </a:extLst>
          </p:cNvPr>
          <p:cNvSpPr txBox="1">
            <a:spLocks/>
          </p:cNvSpPr>
          <p:nvPr/>
        </p:nvSpPr>
        <p:spPr>
          <a:xfrm>
            <a:off x="3947283" y="1308910"/>
            <a:ext cx="5055091" cy="5412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Optional: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91C9DA-A319-DA4B-2872-4D9077C04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822" y="4613497"/>
            <a:ext cx="1288634" cy="1462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F4CD79-5465-AAC9-0168-FDAAD4141561}"/>
              </a:ext>
            </a:extLst>
          </p:cNvPr>
          <p:cNvSpPr txBox="1"/>
          <p:nvPr/>
        </p:nvSpPr>
        <p:spPr>
          <a:xfrm>
            <a:off x="5358083" y="4097078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384A3-EA3E-BD2D-21DC-03C0960440F2}"/>
              </a:ext>
            </a:extLst>
          </p:cNvPr>
          <p:cNvSpPr txBox="1"/>
          <p:nvPr/>
        </p:nvSpPr>
        <p:spPr>
          <a:xfrm>
            <a:off x="6162418" y="6218826"/>
            <a:ext cx="15524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Boys’ Flat Front Stretch Twill Short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#1699 khaki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6EA197-48AF-C048-4BE7-A0E986E86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641" y="1782228"/>
            <a:ext cx="1819635" cy="234841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88CD93-C284-F430-E289-9EEC5E8A8B64}"/>
              </a:ext>
            </a:extLst>
          </p:cNvPr>
          <p:cNvCxnSpPr>
            <a:cxnSpLocks/>
          </p:cNvCxnSpPr>
          <p:nvPr/>
        </p:nvCxnSpPr>
        <p:spPr>
          <a:xfrm>
            <a:off x="4637700" y="1347815"/>
            <a:ext cx="20979" cy="52469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D552124-8E65-F85D-DD9C-3991C61570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63" y="1621493"/>
            <a:ext cx="1785711" cy="22067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B290E3-B73D-0E75-1A08-C91C82AC489E}"/>
              </a:ext>
            </a:extLst>
          </p:cNvPr>
          <p:cNvSpPr txBox="1"/>
          <p:nvPr/>
        </p:nvSpPr>
        <p:spPr>
          <a:xfrm>
            <a:off x="874511" y="3631299"/>
            <a:ext cx="31921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Oxford Shirt - white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#1017 long sleeve or #1020 short sleeve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44546A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F23F65B-A4AB-9ED5-DB65-74642DF4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17D12-F8A9-D1A0-5709-9A8B5EE4A59C}"/>
              </a:ext>
            </a:extLst>
          </p:cNvPr>
          <p:cNvSpPr txBox="1"/>
          <p:nvPr/>
        </p:nvSpPr>
        <p:spPr>
          <a:xfrm>
            <a:off x="7253539" y="3939075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#1029 navy</a:t>
            </a:r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BD0C12-F922-821B-62B2-6A330914E813}"/>
              </a:ext>
            </a:extLst>
          </p:cNvPr>
          <p:cNvGrpSpPr/>
          <p:nvPr/>
        </p:nvGrpSpPr>
        <p:grpSpPr>
          <a:xfrm>
            <a:off x="7298689" y="1966822"/>
            <a:ext cx="1129871" cy="1889193"/>
            <a:chOff x="7298689" y="1966822"/>
            <a:chExt cx="1129871" cy="18891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45AF44-CAC6-9131-4CDA-C2B78048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0298C7-9E68-B687-6E44-8F836B4AF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86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95B77-67DA-A86C-F8D4-6D281031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DBB6A4-F8F4-FFD4-CE86-0E37547F201D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A6E2AB-018F-5051-E74C-633D5FE8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F2E1A-59A7-65A3-5D0F-05245799D6CF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OUTERWEAR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F776AC-664B-1016-AE65-4ED9FAB07BCC}"/>
              </a:ext>
            </a:extLst>
          </p:cNvPr>
          <p:cNvSpPr txBox="1">
            <a:spLocks/>
          </p:cNvSpPr>
          <p:nvPr/>
        </p:nvSpPr>
        <p:spPr>
          <a:xfrm>
            <a:off x="5231219" y="5317227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A52CAC-FD2C-150F-076F-7C20B4A37C32}"/>
              </a:ext>
            </a:extLst>
          </p:cNvPr>
          <p:cNvSpPr txBox="1">
            <a:spLocks/>
          </p:cNvSpPr>
          <p:nvPr/>
        </p:nvSpPr>
        <p:spPr>
          <a:xfrm>
            <a:off x="6057058" y="5317227"/>
            <a:ext cx="1405940" cy="462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Full Zip Fleece</a:t>
            </a:r>
          </a:p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#1689 navy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3CD6-C5BB-3B85-DE09-333EEB90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548" y="2050021"/>
            <a:ext cx="2713467" cy="3298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8DF25C-642E-E53F-0F7E-341198943C4A}"/>
              </a:ext>
            </a:extLst>
          </p:cNvPr>
          <p:cNvSpPr txBox="1">
            <a:spLocks/>
          </p:cNvSpPr>
          <p:nvPr/>
        </p:nvSpPr>
        <p:spPr>
          <a:xfrm>
            <a:off x="1130786" y="5308591"/>
            <a:ext cx="1993414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Performance Quarter Zip Pullover</a:t>
            </a:r>
          </a:p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#1725 navy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615E5-DBE4-4891-BFE9-06042E3D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41" y="2254694"/>
            <a:ext cx="2522439" cy="29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6568</TotalTime>
  <Words>1097</Words>
  <Application>Microsoft Office PowerPoint</Application>
  <PresentationFormat>On-screen Show (4:3)</PresentationFormat>
  <Paragraphs>269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Plaid Box Pleat Jumper Item # 1687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$20 - $23</dc:title>
  <dc:creator>Jessica Neave</dc:creator>
  <cp:lastModifiedBy>Sarai McDonald</cp:lastModifiedBy>
  <cp:revision>38</cp:revision>
  <dcterms:created xsi:type="dcterms:W3CDTF">2023-12-11T15:10:24Z</dcterms:created>
  <dcterms:modified xsi:type="dcterms:W3CDTF">2026-06-17T12:35:24Z</dcterms:modified>
</cp:coreProperties>
</file>